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9" r:id="rId5"/>
    <p:sldId id="257" r:id="rId6"/>
    <p:sldId id="260" r:id="rId7"/>
    <p:sldId id="279" r:id="rId8"/>
    <p:sldId id="261" r:id="rId9"/>
    <p:sldId id="269" r:id="rId10"/>
    <p:sldId id="270" r:id="rId11"/>
    <p:sldId id="271" r:id="rId12"/>
    <p:sldId id="272" r:id="rId13"/>
    <p:sldId id="273" r:id="rId14"/>
    <p:sldId id="258" r:id="rId15"/>
    <p:sldId id="274" r:id="rId16"/>
    <p:sldId id="275" r:id="rId17"/>
    <p:sldId id="276" r:id="rId18"/>
    <p:sldId id="277" r:id="rId19"/>
    <p:sldId id="278"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C5FAB-DC2F-0761-3170-3D93867DAB9A}" v="7" dt="2025-12-22T05:18:37.992"/>
    <p1510:client id="{A7664A33-715B-1C66-DB47-932A08B36133}" v="1" dt="2025-12-22T05:19:53.634"/>
    <p1510:client id="{F058B8C1-3E61-E6C4-546E-E85D6E8F4A52}" v="40" dt="2025-12-21T13:52:09.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4" d="100"/>
          <a:sy n="74" d="100"/>
        </p:scale>
        <p:origin x="8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Van Thuong 20223817" userId="S::thuong.dv223817@sis.hust.edu.vn::c7f8441d-ab21-4738-8eca-c53cf7f254b3" providerId="AD" clId="Web-{640C5FAB-DC2F-0761-3170-3D93867DAB9A}"/>
    <pc:docChg chg="modSld">
      <pc:chgData name="Doan Van Thuong 20223817" userId="S::thuong.dv223817@sis.hust.edu.vn::c7f8441d-ab21-4738-8eca-c53cf7f254b3" providerId="AD" clId="Web-{640C5FAB-DC2F-0761-3170-3D93867DAB9A}" dt="2025-12-22T05:18:37.992" v="6" actId="20577"/>
      <pc:docMkLst>
        <pc:docMk/>
      </pc:docMkLst>
      <pc:sldChg chg="modTransition delAnim">
        <pc:chgData name="Doan Van Thuong 20223817" userId="S::thuong.dv223817@sis.hust.edu.vn::c7f8441d-ab21-4738-8eca-c53cf7f254b3" providerId="AD" clId="Web-{640C5FAB-DC2F-0761-3170-3D93867DAB9A}" dt="2025-12-22T05:17:58.382" v="1"/>
        <pc:sldMkLst>
          <pc:docMk/>
          <pc:sldMk cId="2392771636" sldId="275"/>
        </pc:sldMkLst>
      </pc:sldChg>
      <pc:sldChg chg="modSp">
        <pc:chgData name="Doan Van Thuong 20223817" userId="S::thuong.dv223817@sis.hust.edu.vn::c7f8441d-ab21-4738-8eca-c53cf7f254b3" providerId="AD" clId="Web-{640C5FAB-DC2F-0761-3170-3D93867DAB9A}" dt="2025-12-22T05:18:11.882" v="3" actId="20577"/>
        <pc:sldMkLst>
          <pc:docMk/>
          <pc:sldMk cId="108158918" sldId="277"/>
        </pc:sldMkLst>
        <pc:spChg chg="mod">
          <ac:chgData name="Doan Van Thuong 20223817" userId="S::thuong.dv223817@sis.hust.edu.vn::c7f8441d-ab21-4738-8eca-c53cf7f254b3" providerId="AD" clId="Web-{640C5FAB-DC2F-0761-3170-3D93867DAB9A}" dt="2025-12-22T05:18:11.882" v="3" actId="20577"/>
          <ac:spMkLst>
            <pc:docMk/>
            <pc:sldMk cId="108158918" sldId="277"/>
            <ac:spMk id="3" creationId="{00000000-0000-0000-0000-000000000000}"/>
          </ac:spMkLst>
        </pc:spChg>
      </pc:sldChg>
      <pc:sldChg chg="modSp">
        <pc:chgData name="Doan Van Thuong 20223817" userId="S::thuong.dv223817@sis.hust.edu.vn::c7f8441d-ab21-4738-8eca-c53cf7f254b3" providerId="AD" clId="Web-{640C5FAB-DC2F-0761-3170-3D93867DAB9A}" dt="2025-12-22T05:18:37.992" v="6" actId="20577"/>
        <pc:sldMkLst>
          <pc:docMk/>
          <pc:sldMk cId="405480923" sldId="278"/>
        </pc:sldMkLst>
        <pc:spChg chg="mod">
          <ac:chgData name="Doan Van Thuong 20223817" userId="S::thuong.dv223817@sis.hust.edu.vn::c7f8441d-ab21-4738-8eca-c53cf7f254b3" providerId="AD" clId="Web-{640C5FAB-DC2F-0761-3170-3D93867DAB9A}" dt="2025-12-22T05:18:37.992" v="6" actId="20577"/>
          <ac:spMkLst>
            <pc:docMk/>
            <pc:sldMk cId="405480923" sldId="278"/>
            <ac:spMk id="3" creationId="{00000000-0000-0000-0000-000000000000}"/>
          </ac:spMkLst>
        </pc:spChg>
      </pc:sldChg>
    </pc:docChg>
  </pc:docChgLst>
  <pc:docChgLst>
    <pc:chgData name="Doan Van Thuong 20223817" userId="S::thuong.dv223817@sis.hust.edu.vn::c7f8441d-ab21-4738-8eca-c53cf7f254b3" providerId="AD" clId="Web-{A7664A33-715B-1C66-DB47-932A08B36133}"/>
    <pc:docChg chg="modSld">
      <pc:chgData name="Doan Van Thuong 20223817" userId="S::thuong.dv223817@sis.hust.edu.vn::c7f8441d-ab21-4738-8eca-c53cf7f254b3" providerId="AD" clId="Web-{A7664A33-715B-1C66-DB47-932A08B36133}" dt="2025-12-22T05:19:53.634" v="0" actId="1076"/>
      <pc:docMkLst>
        <pc:docMk/>
      </pc:docMkLst>
      <pc:sldChg chg="modSp">
        <pc:chgData name="Doan Van Thuong 20223817" userId="S::thuong.dv223817@sis.hust.edu.vn::c7f8441d-ab21-4738-8eca-c53cf7f254b3" providerId="AD" clId="Web-{A7664A33-715B-1C66-DB47-932A08B36133}" dt="2025-12-22T05:19:53.634" v="0" actId="1076"/>
        <pc:sldMkLst>
          <pc:docMk/>
          <pc:sldMk cId="2853480495" sldId="270"/>
        </pc:sldMkLst>
        <pc:spChg chg="mod">
          <ac:chgData name="Doan Van Thuong 20223817" userId="S::thuong.dv223817@sis.hust.edu.vn::c7f8441d-ab21-4738-8eca-c53cf7f254b3" providerId="AD" clId="Web-{A7664A33-715B-1C66-DB47-932A08B36133}" dt="2025-12-22T05:19:53.634" v="0" actId="1076"/>
          <ac:spMkLst>
            <pc:docMk/>
            <pc:sldMk cId="2853480495" sldId="270"/>
            <ac:spMk id="7" creationId="{65B5EB0B-4F9B-F646-F10F-674B53B251A0}"/>
          </ac:spMkLst>
        </pc:spChg>
      </pc:sldChg>
    </pc:docChg>
  </pc:docChgLst>
  <pc:docChgLst>
    <pc:chgData name="Doan Van Thuong 20223817" userId="S::thuong.dv223817@sis.hust.edu.vn::c7f8441d-ab21-4738-8eca-c53cf7f254b3" providerId="AD" clId="Web-{52B34D05-4866-FA04-4B6B-2C3F952F0B1D}"/>
    <pc:docChg chg="modSld">
      <pc:chgData name="Doan Van Thuong 20223817" userId="S::thuong.dv223817@sis.hust.edu.vn::c7f8441d-ab21-4738-8eca-c53cf7f254b3" providerId="AD" clId="Web-{52B34D05-4866-FA04-4B6B-2C3F952F0B1D}" dt="2025-12-14T12:41:56.214" v="87" actId="20577"/>
      <pc:docMkLst>
        <pc:docMk/>
      </pc:docMkLst>
      <pc:sldChg chg="addSp delSp modSp">
        <pc:chgData name="Doan Van Thuong 20223817" userId="S::thuong.dv223817@sis.hust.edu.vn::c7f8441d-ab21-4738-8eca-c53cf7f254b3" providerId="AD" clId="Web-{52B34D05-4866-FA04-4B6B-2C3F952F0B1D}" dt="2025-12-14T12:41:56.214" v="87" actId="20577"/>
        <pc:sldMkLst>
          <pc:docMk/>
          <pc:sldMk cId="64084651" sldId="261"/>
        </pc:sldMkLst>
        <pc:spChg chg="mod">
          <ac:chgData name="Doan Van Thuong 20223817" userId="S::thuong.dv223817@sis.hust.edu.vn::c7f8441d-ab21-4738-8eca-c53cf7f254b3" providerId="AD" clId="Web-{52B34D05-4866-FA04-4B6B-2C3F952F0B1D}" dt="2025-12-14T12:39:45.099" v="9" actId="1076"/>
          <ac:spMkLst>
            <pc:docMk/>
            <pc:sldMk cId="64084651" sldId="261"/>
            <ac:spMk id="8" creationId="{6D9A8FDA-D967-D072-DFF1-00A59C93D429}"/>
          </ac:spMkLst>
        </pc:spChg>
      </pc:sldChg>
    </pc:docChg>
  </pc:docChgLst>
  <pc:docChgLst>
    <pc:chgData name="Le Duy Hung 20223708" userId="108f86f5-e167-488b-8b53-c34f50403ad6" providerId="ADAL" clId="{7519FD33-B865-4A74-A96A-DE827A575A74}"/>
    <pc:docChg chg="undo custSel delSld modSld">
      <pc:chgData name="Le Duy Hung 20223708" userId="108f86f5-e167-488b-8b53-c34f50403ad6" providerId="ADAL" clId="{7519FD33-B865-4A74-A96A-DE827A575A74}" dt="2025-12-14T12:21:20.374" v="4177" actId="1076"/>
      <pc:docMkLst>
        <pc:docMk/>
      </pc:docMkLst>
      <pc:sldChg chg="modSp mod">
        <pc:chgData name="Le Duy Hung 20223708" userId="108f86f5-e167-488b-8b53-c34f50403ad6" providerId="ADAL" clId="{7519FD33-B865-4A74-A96A-DE827A575A74}" dt="2025-12-14T08:29:45.471" v="27" actId="20577"/>
        <pc:sldMkLst>
          <pc:docMk/>
          <pc:sldMk cId="743172911" sldId="257"/>
        </pc:sldMkLst>
        <pc:spChg chg="mod">
          <ac:chgData name="Le Duy Hung 20223708" userId="108f86f5-e167-488b-8b53-c34f50403ad6" providerId="ADAL" clId="{7519FD33-B865-4A74-A96A-DE827A575A74}" dt="2025-12-14T08:29:45.471" v="27" actId="20577"/>
          <ac:spMkLst>
            <pc:docMk/>
            <pc:sldMk cId="743172911" sldId="257"/>
            <ac:spMk id="3" creationId="{5702E00C-3125-4CD1-A5F8-64723BF48E3E}"/>
          </ac:spMkLst>
        </pc:spChg>
        <pc:spChg chg="mod">
          <ac:chgData name="Le Duy Hung 20223708" userId="108f86f5-e167-488b-8b53-c34f50403ad6" providerId="ADAL" clId="{7519FD33-B865-4A74-A96A-DE827A575A74}" dt="2025-12-14T08:26:54.976" v="1" actId="20577"/>
          <ac:spMkLst>
            <pc:docMk/>
            <pc:sldMk cId="743172911" sldId="257"/>
            <ac:spMk id="4" creationId="{72BF49D9-2FCE-4950-8B1C-F580CC18F4C9}"/>
          </ac:spMkLst>
        </pc:spChg>
      </pc:sldChg>
      <pc:sldChg chg="delSp modSp mod">
        <pc:chgData name="Le Duy Hung 20223708" userId="108f86f5-e167-488b-8b53-c34f50403ad6" providerId="ADAL" clId="{7519FD33-B865-4A74-A96A-DE827A575A74}" dt="2025-12-14T12:17:21.857" v="4173" actId="20577"/>
        <pc:sldMkLst>
          <pc:docMk/>
          <pc:sldMk cId="3505952789" sldId="258"/>
        </pc:sldMkLst>
        <pc:spChg chg="mod">
          <ac:chgData name="Le Duy Hung 20223708" userId="108f86f5-e167-488b-8b53-c34f50403ad6" providerId="ADAL" clId="{7519FD33-B865-4A74-A96A-DE827A575A74}" dt="2025-12-14T12:16:35.007" v="4154"/>
          <ac:spMkLst>
            <pc:docMk/>
            <pc:sldMk cId="3505952789" sldId="258"/>
            <ac:spMk id="2" creationId="{C7A5D019-96A4-4D1E-AFB5-09D65C86E12D}"/>
          </ac:spMkLst>
        </pc:spChg>
        <pc:spChg chg="mod">
          <ac:chgData name="Le Duy Hung 20223708" userId="108f86f5-e167-488b-8b53-c34f50403ad6" providerId="ADAL" clId="{7519FD33-B865-4A74-A96A-DE827A575A74}" dt="2025-12-14T12:17:21.857" v="4173" actId="20577"/>
          <ac:spMkLst>
            <pc:docMk/>
            <pc:sldMk cId="3505952789" sldId="258"/>
            <ac:spMk id="3" creationId="{A5726603-7893-4AE0-9532-68058044B69D}"/>
          </ac:spMkLst>
        </pc:spChg>
      </pc:sldChg>
      <pc:sldChg chg="modSp mod">
        <pc:chgData name="Le Duy Hung 20223708" userId="108f86f5-e167-488b-8b53-c34f50403ad6" providerId="ADAL" clId="{7519FD33-B865-4A74-A96A-DE827A575A74}" dt="2025-12-14T12:21:20.374" v="4177" actId="1076"/>
        <pc:sldMkLst>
          <pc:docMk/>
          <pc:sldMk cId="221433772" sldId="260"/>
        </pc:sldMkLst>
        <pc:spChg chg="mod">
          <ac:chgData name="Le Duy Hung 20223708" userId="108f86f5-e167-488b-8b53-c34f50403ad6" providerId="ADAL" clId="{7519FD33-B865-4A74-A96A-DE827A575A74}" dt="2025-12-14T08:29:38.461" v="25" actId="20577"/>
          <ac:spMkLst>
            <pc:docMk/>
            <pc:sldMk cId="221433772" sldId="260"/>
            <ac:spMk id="2" creationId="{EF9B3AB5-95DF-4273-871C-843529DB7255}"/>
          </ac:spMkLst>
        </pc:spChg>
        <pc:spChg chg="mod">
          <ac:chgData name="Le Duy Hung 20223708" userId="108f86f5-e167-488b-8b53-c34f50403ad6" providerId="ADAL" clId="{7519FD33-B865-4A74-A96A-DE827A575A74}" dt="2025-12-14T08:57:22.856" v="396" actId="20577"/>
          <ac:spMkLst>
            <pc:docMk/>
            <pc:sldMk cId="221433772" sldId="260"/>
            <ac:spMk id="3" creationId="{3573E091-9DCD-4DE7-96D1-A93E44E0F5B9}"/>
          </ac:spMkLst>
        </pc:spChg>
      </pc:sldChg>
      <pc:sldChg chg="delSp modSp mod">
        <pc:chgData name="Le Duy Hung 20223708" userId="108f86f5-e167-488b-8b53-c34f50403ad6" providerId="ADAL" clId="{7519FD33-B865-4A74-A96A-DE827A575A74}" dt="2025-12-14T09:18:08.090" v="1085" actId="20577"/>
        <pc:sldMkLst>
          <pc:docMk/>
          <pc:sldMk cId="64084651" sldId="261"/>
        </pc:sldMkLst>
        <pc:spChg chg="mod">
          <ac:chgData name="Le Duy Hung 20223708" userId="108f86f5-e167-488b-8b53-c34f50403ad6" providerId="ADAL" clId="{7519FD33-B865-4A74-A96A-DE827A575A74}" dt="2025-12-14T09:07:47.534" v="427" actId="20577"/>
          <ac:spMkLst>
            <pc:docMk/>
            <pc:sldMk cId="64084651" sldId="261"/>
            <ac:spMk id="2" creationId="{4FB6CB3A-046A-4C56-A02D-DBF672421CAF}"/>
          </ac:spMkLst>
        </pc:spChg>
        <pc:spChg chg="mod">
          <ac:chgData name="Le Duy Hung 20223708" userId="108f86f5-e167-488b-8b53-c34f50403ad6" providerId="ADAL" clId="{7519FD33-B865-4A74-A96A-DE827A575A74}" dt="2025-12-14T09:18:08.090" v="1085" actId="20577"/>
          <ac:spMkLst>
            <pc:docMk/>
            <pc:sldMk cId="64084651" sldId="261"/>
            <ac:spMk id="8" creationId="{6D9A8FDA-D967-D072-DFF1-00A59C93D429}"/>
          </ac:spMkLst>
        </pc:spChg>
      </pc:sldChg>
      <pc:sldChg chg="addSp delSp modSp mod modClrScheme chgLayout">
        <pc:chgData name="Le Duy Hung 20223708" userId="108f86f5-e167-488b-8b53-c34f50403ad6" providerId="ADAL" clId="{7519FD33-B865-4A74-A96A-DE827A575A74}" dt="2025-12-14T10:15:54.766" v="1659" actId="20577"/>
        <pc:sldMkLst>
          <pc:docMk/>
          <pc:sldMk cId="1997740414" sldId="269"/>
        </pc:sldMkLst>
        <pc:spChg chg="mod ord">
          <ac:chgData name="Le Duy Hung 20223708" userId="108f86f5-e167-488b-8b53-c34f50403ad6" providerId="ADAL" clId="{7519FD33-B865-4A74-A96A-DE827A575A74}" dt="2025-12-14T10:14:00.151" v="1642" actId="700"/>
          <ac:spMkLst>
            <pc:docMk/>
            <pc:sldMk cId="1997740414" sldId="269"/>
            <ac:spMk id="2" creationId="{B5DFEF5A-23B1-D4BA-AC70-293C402D13CF}"/>
          </ac:spMkLst>
        </pc:spChg>
        <pc:spChg chg="mod ord">
          <ac:chgData name="Le Duy Hung 20223708" userId="108f86f5-e167-488b-8b53-c34f50403ad6" providerId="ADAL" clId="{7519FD33-B865-4A74-A96A-DE827A575A74}" dt="2025-12-14T10:14:00.151" v="1642" actId="700"/>
          <ac:spMkLst>
            <pc:docMk/>
            <pc:sldMk cId="1997740414" sldId="269"/>
            <ac:spMk id="5" creationId="{63905EDD-61FC-47B6-6542-FA60E858F20A}"/>
          </ac:spMkLst>
        </pc:spChg>
        <pc:spChg chg="mod">
          <ac:chgData name="Le Duy Hung 20223708" userId="108f86f5-e167-488b-8b53-c34f50403ad6" providerId="ADAL" clId="{7519FD33-B865-4A74-A96A-DE827A575A74}" dt="2025-12-14T10:15:54.766" v="1659" actId="20577"/>
          <ac:spMkLst>
            <pc:docMk/>
            <pc:sldMk cId="1997740414" sldId="269"/>
            <ac:spMk id="8" creationId="{43AB2357-7707-CDB5-68B3-8C1098D2751E}"/>
          </ac:spMkLst>
        </pc:spChg>
        <pc:picChg chg="add mod">
          <ac:chgData name="Le Duy Hung 20223708" userId="108f86f5-e167-488b-8b53-c34f50403ad6" providerId="ADAL" clId="{7519FD33-B865-4A74-A96A-DE827A575A74}" dt="2025-12-14T10:15:34.074" v="1653" actId="1076"/>
          <ac:picMkLst>
            <pc:docMk/>
            <pc:sldMk cId="1997740414" sldId="269"/>
            <ac:picMk id="10" creationId="{8E772A8D-BE16-DBD6-CEDD-0CF1DB0FF9FD}"/>
          </ac:picMkLst>
        </pc:picChg>
      </pc:sldChg>
      <pc:sldChg chg="addSp delSp modSp mod">
        <pc:chgData name="Le Duy Hung 20223708" userId="108f86f5-e167-488b-8b53-c34f50403ad6" providerId="ADAL" clId="{7519FD33-B865-4A74-A96A-DE827A575A74}" dt="2025-12-14T10:34:40.115" v="2431" actId="1076"/>
        <pc:sldMkLst>
          <pc:docMk/>
          <pc:sldMk cId="2853480495" sldId="270"/>
        </pc:sldMkLst>
        <pc:spChg chg="mod">
          <ac:chgData name="Le Duy Hung 20223708" userId="108f86f5-e167-488b-8b53-c34f50403ad6" providerId="ADAL" clId="{7519FD33-B865-4A74-A96A-DE827A575A74}" dt="2025-12-14T10:17:59.694" v="1660"/>
          <ac:spMkLst>
            <pc:docMk/>
            <pc:sldMk cId="2853480495" sldId="270"/>
            <ac:spMk id="2" creationId="{9750B664-7DE1-5E1A-81C0-7977C6FAD1D2}"/>
          </ac:spMkLst>
        </pc:spChg>
        <pc:spChg chg="add mod">
          <ac:chgData name="Le Duy Hung 20223708" userId="108f86f5-e167-488b-8b53-c34f50403ad6" providerId="ADAL" clId="{7519FD33-B865-4A74-A96A-DE827A575A74}" dt="2025-12-14T10:33:13.130" v="2425" actId="1076"/>
          <ac:spMkLst>
            <pc:docMk/>
            <pc:sldMk cId="2853480495" sldId="270"/>
            <ac:spMk id="7" creationId="{65B5EB0B-4F9B-F646-F10F-674B53B251A0}"/>
          </ac:spMkLst>
        </pc:spChg>
        <pc:spChg chg="mod">
          <ac:chgData name="Le Duy Hung 20223708" userId="108f86f5-e167-488b-8b53-c34f50403ad6" providerId="ADAL" clId="{7519FD33-B865-4A74-A96A-DE827A575A74}" dt="2025-12-14T10:33:18.673" v="2426" actId="1076"/>
          <ac:spMkLst>
            <pc:docMk/>
            <pc:sldMk cId="2853480495" sldId="270"/>
            <ac:spMk id="8" creationId="{70C1A993-4CAE-AB35-DAD7-D6FB1483DDFB}"/>
          </ac:spMkLst>
        </pc:spChg>
        <pc:picChg chg="add mod">
          <ac:chgData name="Le Duy Hung 20223708" userId="108f86f5-e167-488b-8b53-c34f50403ad6" providerId="ADAL" clId="{7519FD33-B865-4A74-A96A-DE827A575A74}" dt="2025-12-14T10:34:40.115" v="2431" actId="1076"/>
          <ac:picMkLst>
            <pc:docMk/>
            <pc:sldMk cId="2853480495" sldId="270"/>
            <ac:picMk id="10" creationId="{98D16A71-1765-4809-A09F-2703C7B1D7A7}"/>
          </ac:picMkLst>
        </pc:picChg>
      </pc:sldChg>
      <pc:sldChg chg="addSp delSp modSp mod">
        <pc:chgData name="Le Duy Hung 20223708" userId="108f86f5-e167-488b-8b53-c34f50403ad6" providerId="ADAL" clId="{7519FD33-B865-4A74-A96A-DE827A575A74}" dt="2025-12-14T10:37:31.249" v="2498" actId="1076"/>
        <pc:sldMkLst>
          <pc:docMk/>
          <pc:sldMk cId="1393052324" sldId="271"/>
        </pc:sldMkLst>
        <pc:spChg chg="mod">
          <ac:chgData name="Le Duy Hung 20223708" userId="108f86f5-e167-488b-8b53-c34f50403ad6" providerId="ADAL" clId="{7519FD33-B865-4A74-A96A-DE827A575A74}" dt="2025-12-14T10:35:42.547" v="2432"/>
          <ac:spMkLst>
            <pc:docMk/>
            <pc:sldMk cId="1393052324" sldId="271"/>
            <ac:spMk id="2" creationId="{4059237A-7CC0-3072-A7BA-5EAB06D71363}"/>
          </ac:spMkLst>
        </pc:spChg>
        <pc:spChg chg="mod">
          <ac:chgData name="Le Duy Hung 20223708" userId="108f86f5-e167-488b-8b53-c34f50403ad6" providerId="ADAL" clId="{7519FD33-B865-4A74-A96A-DE827A575A74}" dt="2025-12-14T10:37:22.680" v="2497" actId="14100"/>
          <ac:spMkLst>
            <pc:docMk/>
            <pc:sldMk cId="1393052324" sldId="271"/>
            <ac:spMk id="8" creationId="{98D532CB-CC83-4D07-ECEC-BF120B1FFBD0}"/>
          </ac:spMkLst>
        </pc:spChg>
        <pc:picChg chg="add mod">
          <ac:chgData name="Le Duy Hung 20223708" userId="108f86f5-e167-488b-8b53-c34f50403ad6" providerId="ADAL" clId="{7519FD33-B865-4A74-A96A-DE827A575A74}" dt="2025-12-14T10:37:31.249" v="2498" actId="1076"/>
          <ac:picMkLst>
            <pc:docMk/>
            <pc:sldMk cId="1393052324" sldId="271"/>
            <ac:picMk id="6" creationId="{93884101-D300-9AAC-81F6-664BF86A78DF}"/>
          </ac:picMkLst>
        </pc:picChg>
      </pc:sldChg>
      <pc:sldChg chg="delSp modSp mod">
        <pc:chgData name="Le Duy Hung 20223708" userId="108f86f5-e167-488b-8b53-c34f50403ad6" providerId="ADAL" clId="{7519FD33-B865-4A74-A96A-DE827A575A74}" dt="2025-12-14T12:01:49.658" v="4078" actId="113"/>
        <pc:sldMkLst>
          <pc:docMk/>
          <pc:sldMk cId="4001619028" sldId="272"/>
        </pc:sldMkLst>
        <pc:spChg chg="mod">
          <ac:chgData name="Le Duy Hung 20223708" userId="108f86f5-e167-488b-8b53-c34f50403ad6" providerId="ADAL" clId="{7519FD33-B865-4A74-A96A-DE827A575A74}" dt="2025-12-14T11:47:53.761" v="2578" actId="20577"/>
          <ac:spMkLst>
            <pc:docMk/>
            <pc:sldMk cId="4001619028" sldId="272"/>
            <ac:spMk id="2" creationId="{F4ECB1C1-EA77-8510-73C6-811A703A9C4B}"/>
          </ac:spMkLst>
        </pc:spChg>
        <pc:spChg chg="mod">
          <ac:chgData name="Le Duy Hung 20223708" userId="108f86f5-e167-488b-8b53-c34f50403ad6" providerId="ADAL" clId="{7519FD33-B865-4A74-A96A-DE827A575A74}" dt="2025-12-14T12:01:49.658" v="4078" actId="113"/>
          <ac:spMkLst>
            <pc:docMk/>
            <pc:sldMk cId="4001619028" sldId="272"/>
            <ac:spMk id="8" creationId="{C9FA1B15-7238-BD08-81C8-40D457552FF5}"/>
          </ac:spMkLst>
        </pc:spChg>
      </pc:sldChg>
      <pc:sldChg chg="delSp modSp mod delAnim">
        <pc:chgData name="Le Duy Hung 20223708" userId="108f86f5-e167-488b-8b53-c34f50403ad6" providerId="ADAL" clId="{7519FD33-B865-4A74-A96A-DE827A575A74}" dt="2025-12-14T12:04:58.028" v="4118" actId="14100"/>
        <pc:sldMkLst>
          <pc:docMk/>
          <pc:sldMk cId="1847120709" sldId="273"/>
        </pc:sldMkLst>
        <pc:spChg chg="mod">
          <ac:chgData name="Le Duy Hung 20223708" userId="108f86f5-e167-488b-8b53-c34f50403ad6" providerId="ADAL" clId="{7519FD33-B865-4A74-A96A-DE827A575A74}" dt="2025-12-14T12:03:05.624" v="4106"/>
          <ac:spMkLst>
            <pc:docMk/>
            <pc:sldMk cId="1847120709" sldId="273"/>
            <ac:spMk id="2" creationId="{0291FCBB-A455-AD69-6BA4-35B4049CB077}"/>
          </ac:spMkLst>
        </pc:spChg>
        <pc:spChg chg="mod">
          <ac:chgData name="Le Duy Hung 20223708" userId="108f86f5-e167-488b-8b53-c34f50403ad6" providerId="ADAL" clId="{7519FD33-B865-4A74-A96A-DE827A575A74}" dt="2025-12-14T12:04:58.028" v="4118" actId="14100"/>
          <ac:spMkLst>
            <pc:docMk/>
            <pc:sldMk cId="1847120709" sldId="273"/>
            <ac:spMk id="3" creationId="{80664134-17B7-4362-C809-E8E034AABD70}"/>
          </ac:spMkLst>
        </pc:spChg>
      </pc:sldChg>
    </pc:docChg>
  </pc:docChgLst>
  <pc:docChgLst>
    <pc:chgData name="Doan Van Thuong 20223817" userId="S::thuong.dv223817@sis.hust.edu.vn::c7f8441d-ab21-4738-8eca-c53cf7f254b3" providerId="AD" clId="Web-{F058B8C1-3E61-E6C4-546E-E85D6E8F4A52}"/>
    <pc:docChg chg="modSld">
      <pc:chgData name="Doan Van Thuong 20223817" userId="S::thuong.dv223817@sis.hust.edu.vn::c7f8441d-ab21-4738-8eca-c53cf7f254b3" providerId="AD" clId="Web-{F058B8C1-3E61-E6C4-546E-E85D6E8F4A52}" dt="2025-12-21T13:52:09.090" v="38"/>
      <pc:docMkLst>
        <pc:docMk/>
      </pc:docMkLst>
      <pc:sldChg chg="modSp">
        <pc:chgData name="Doan Van Thuong 20223817" userId="S::thuong.dv223817@sis.hust.edu.vn::c7f8441d-ab21-4738-8eca-c53cf7f254b3" providerId="AD" clId="Web-{F058B8C1-3E61-E6C4-546E-E85D6E8F4A52}" dt="2025-12-21T13:45:12.222" v="10" actId="20577"/>
        <pc:sldMkLst>
          <pc:docMk/>
          <pc:sldMk cId="2797204121" sldId="274"/>
        </pc:sldMkLst>
        <pc:spChg chg="mod">
          <ac:chgData name="Doan Van Thuong 20223817" userId="S::thuong.dv223817@sis.hust.edu.vn::c7f8441d-ab21-4738-8eca-c53cf7f254b3" providerId="AD" clId="Web-{F058B8C1-3E61-E6C4-546E-E85D6E8F4A52}" dt="2025-12-21T13:45:12.222" v="10" actId="20577"/>
          <ac:spMkLst>
            <pc:docMk/>
            <pc:sldMk cId="2797204121" sldId="274"/>
            <ac:spMk id="3" creationId="{00000000-0000-0000-0000-000000000000}"/>
          </ac:spMkLst>
        </pc:spChg>
      </pc:sldChg>
      <pc:sldChg chg="addSp delSp modSp modTransition addAnim delAnim modAnim">
        <pc:chgData name="Doan Van Thuong 20223817" userId="S::thuong.dv223817@sis.hust.edu.vn::c7f8441d-ab21-4738-8eca-c53cf7f254b3" providerId="AD" clId="Web-{F058B8C1-3E61-E6C4-546E-E85D6E8F4A52}" dt="2025-12-21T13:52:09.090" v="38"/>
        <pc:sldMkLst>
          <pc:docMk/>
          <pc:sldMk cId="2392771636" sldId="275"/>
        </pc:sldMkLst>
        <pc:spChg chg="mod">
          <ac:chgData name="Doan Van Thuong 20223817" userId="S::thuong.dv223817@sis.hust.edu.vn::c7f8441d-ab21-4738-8eca-c53cf7f254b3" providerId="AD" clId="Web-{F058B8C1-3E61-E6C4-546E-E85D6E8F4A52}" dt="2025-12-21T13:46:28.976" v="22" actId="14100"/>
          <ac:spMkLst>
            <pc:docMk/>
            <pc:sldMk cId="2392771636" sldId="275"/>
            <ac:spMk id="3" creationId="{00000000-0000-0000-0000-000000000000}"/>
          </ac:spMkLst>
        </pc:spChg>
        <pc:spChg chg="add del">
          <ac:chgData name="Doan Van Thuong 20223817" userId="S::thuong.dv223817@sis.hust.edu.vn::c7f8441d-ab21-4738-8eca-c53cf7f254b3" providerId="AD" clId="Web-{F058B8C1-3E61-E6C4-546E-E85D6E8F4A52}" dt="2025-12-21T13:45:42.489" v="12"/>
          <ac:spMkLst>
            <pc:docMk/>
            <pc:sldMk cId="2392771636" sldId="275"/>
            <ac:spMk id="5" creationId="{82990B2D-B602-5562-755E-523BAEDADDE3}"/>
          </ac:spMkLst>
        </pc:spChg>
        <pc:spChg chg="add mod">
          <ac:chgData name="Doan Van Thuong 20223817" userId="S::thuong.dv223817@sis.hust.edu.vn::c7f8441d-ab21-4738-8eca-c53cf7f254b3" providerId="AD" clId="Web-{F058B8C1-3E61-E6C4-546E-E85D6E8F4A52}" dt="2025-12-21T13:46:40.132" v="24" actId="14100"/>
          <ac:spMkLst>
            <pc:docMk/>
            <pc:sldMk cId="2392771636" sldId="275"/>
            <ac:spMk id="6" creationId="{13360AD3-F0C8-8665-9343-644D714ACC0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12/22/2025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12/22/2025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12/22/2025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12/22/2025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12/22/2025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12/22/2025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12/22/2025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12/22/2025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12/22/2025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12/22/2025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12/22/2025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12/22/2025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D5827-42BB-E147-A6B9-4FC0AB79A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1FCBB-A455-AD69-6BA4-35B4049CB077}"/>
              </a:ext>
            </a:extLst>
          </p:cNvPr>
          <p:cNvSpPr>
            <a:spLocks noGrp="1"/>
          </p:cNvSpPr>
          <p:nvPr>
            <p:ph type="title"/>
          </p:nvPr>
        </p:nvSpPr>
        <p:spPr/>
        <p:txBody>
          <a:bodyPr/>
          <a:lstStyle/>
          <a:p>
            <a:r>
              <a:rPr lang="en-US"/>
              <a:t>4. </a:t>
            </a:r>
            <a:r>
              <a:rPr lang="en-US" err="1"/>
              <a:t>Hạn</a:t>
            </a:r>
            <a:r>
              <a:rPr lang="en-US"/>
              <a:t> </a:t>
            </a:r>
            <a:r>
              <a:rPr lang="en-US" err="1"/>
              <a:t>chế</a:t>
            </a:r>
            <a:r>
              <a:rPr lang="en-US"/>
              <a:t> </a:t>
            </a:r>
            <a:r>
              <a:rPr lang="en-US" err="1"/>
              <a:t>của</a:t>
            </a:r>
            <a:r>
              <a:rPr lang="en-US"/>
              <a:t> Public Encryption key</a:t>
            </a:r>
            <a:br>
              <a:rPr lang="en-US"/>
            </a:br>
            <a:br>
              <a:rPr lang="en-US"/>
            </a:br>
            <a:endParaRPr lang="en-US"/>
          </a:p>
        </p:txBody>
      </p:sp>
      <p:sp>
        <p:nvSpPr>
          <p:cNvPr id="3" name="Text Placeholder 2">
            <a:extLst>
              <a:ext uri="{FF2B5EF4-FFF2-40B4-BE49-F238E27FC236}">
                <a16:creationId xmlns:a16="http://schemas.microsoft.com/office/drawing/2014/main" id="{80664134-17B7-4362-C809-E8E034AABD70}"/>
              </a:ext>
            </a:extLst>
          </p:cNvPr>
          <p:cNvSpPr>
            <a:spLocks noGrp="1"/>
          </p:cNvSpPr>
          <p:nvPr>
            <p:ph type="body" sz="quarter" idx="13"/>
          </p:nvPr>
        </p:nvSpPr>
        <p:spPr>
          <a:xfrm>
            <a:off x="204429" y="1683673"/>
            <a:ext cx="11633637" cy="2830363"/>
          </a:xfrm>
        </p:spPr>
        <p:txBody>
          <a:bodyPr/>
          <a:lstStyle/>
          <a:p>
            <a:pPr fontAlgn="base"/>
            <a:r>
              <a:rPr lang="vi-VN" sz="2400" b="1" dirty="0"/>
              <a:t>Nguy cơ brute-force:</a:t>
            </a:r>
            <a:r>
              <a:rPr lang="vi-VN" sz="2400" dirty="0"/>
              <a:t> Nếu độ dài khóa quá ngắn hoặc sức mạnh tính toán tăng (ví dụ: điện toán lượng tử), RSA có thể bị tấn công cưỡng bức.</a:t>
            </a:r>
            <a:endParaRPr lang="en-US" sz="2400" dirty="0"/>
          </a:p>
          <a:p>
            <a:pPr fontAlgn="base"/>
            <a:r>
              <a:rPr lang="vi-VN" sz="2400" b="1" dirty="0"/>
              <a:t>Mất khóa riêng:</a:t>
            </a:r>
            <a:r>
              <a:rPr lang="vi-VN" sz="2400" dirty="0"/>
              <a:t> Khi khóa riêng bị mất, người dùng không thể giải mã dữ liệu hoặc xác thực danh tính, và hệ thống không thể khôi phục.</a:t>
            </a:r>
            <a:endParaRPr lang="en-US" sz="2400" dirty="0"/>
          </a:p>
          <a:p>
            <a:pPr fontAlgn="base"/>
            <a:r>
              <a:rPr lang="vi-VN" sz="2400" b="1" dirty="0"/>
              <a:t>Tấn công Man-in-the-Middle (MitM):</a:t>
            </a:r>
            <a:r>
              <a:rPr lang="vi-VN" sz="2400" dirty="0"/>
              <a:t> Kẻ tấn công có thể chặn và thay đổi khóa công khai nếu không có cơ chế xác minh đáng tin cậy.</a:t>
            </a:r>
            <a:endParaRPr lang="en-US" sz="2400" dirty="0"/>
          </a:p>
          <a:p>
            <a:pPr fontAlgn="base"/>
            <a:r>
              <a:rPr lang="vi-VN" sz="2400" b="1" dirty="0"/>
              <a:t>Rủi ro chuỗi tin cậy PKI:</a:t>
            </a:r>
            <a:r>
              <a:rPr lang="vi-VN" sz="2400" dirty="0"/>
              <a:t> Nếu khóa riêng của CA gốc bị lộ, toàn bộ chứng chỉ cấp dưới có thể bị vô hiệu, dẫn đến MitM trên diện rộng.</a:t>
            </a:r>
            <a:endParaRPr lang="en-US" sz="2400" dirty="0"/>
          </a:p>
        </p:txBody>
      </p:sp>
      <p:sp>
        <p:nvSpPr>
          <p:cNvPr id="6" name="Slide Number Placeholder 5">
            <a:extLst>
              <a:ext uri="{FF2B5EF4-FFF2-40B4-BE49-F238E27FC236}">
                <a16:creationId xmlns:a16="http://schemas.microsoft.com/office/drawing/2014/main" id="{AC43889D-6E16-7934-F6E0-86BED84D06D6}"/>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184712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5. </a:t>
            </a:r>
            <a:r>
              <a:rPr lang="en-US" err="1"/>
              <a:t>Ứng</a:t>
            </a:r>
            <a:r>
              <a:rPr lang="en-US"/>
              <a:t> </a:t>
            </a:r>
            <a:r>
              <a:rPr lang="en-US" err="1"/>
              <a:t>dụng</a:t>
            </a:r>
            <a:r>
              <a:rPr lang="en-US"/>
              <a:t> </a:t>
            </a:r>
            <a:r>
              <a:rPr lang="en-US" err="1"/>
              <a:t>của</a:t>
            </a:r>
            <a:r>
              <a:rPr lang="en-US"/>
              <a:t> Public Encryption key </a:t>
            </a:r>
            <a:br>
              <a:rPr lang="en-US"/>
            </a:br>
            <a:br>
              <a:rPr lang="en-US"/>
            </a:br>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39" y="1032510"/>
            <a:ext cx="10868525" cy="3296894"/>
          </a:xfrm>
        </p:spPr>
        <p:txBody>
          <a:bodyPr/>
          <a:lstStyle/>
          <a:p>
            <a:pPr fontAlgn="base"/>
            <a:r>
              <a:rPr lang="vi-VN" sz="2400" b="1" dirty="0"/>
              <a:t>Giao thức SSL / TLS</a:t>
            </a:r>
            <a:r>
              <a:rPr lang="vi-VN" sz="2400" dirty="0"/>
              <a:t> : Chúng sử dụng mã hóa khóa công khai để trao đổi các khóa phiên đối xứng giữa trình duyệt web và máy chủ một cách an toàn.</a:t>
            </a:r>
          </a:p>
          <a:p>
            <a:pPr fontAlgn="base"/>
            <a:r>
              <a:rPr lang="vi-VN" sz="2400" b="1" dirty="0"/>
              <a:t>Chữ ký số:</a:t>
            </a:r>
            <a:r>
              <a:rPr lang="vi-VN" sz="2400" dirty="0"/>
              <a:t> dành cho mục đích xác thực người gửi. Trong người gửi này, mã hóa văn bản thuần túy bằng khóa riêng của mình. Bước này sẽ đảm bảo xác thực của người gửi vì người nhận chỉ có thể giải mã văn bản mật mã bằng khóa công khai của người gửi.</a:t>
            </a:r>
          </a:p>
          <a:p>
            <a:pPr fontAlgn="base"/>
            <a:r>
              <a:rPr lang="vi-VN" sz="2400" b="1" dirty="0"/>
              <a:t>Trao đổi khóa:</a:t>
            </a:r>
            <a:r>
              <a:rPr lang="vi-VN" sz="2400" dirty="0"/>
              <a:t> Thuật toán này có thể sử dụng trong cả quản lý khóa và truyền dữ liệu an toàn.</a:t>
            </a:r>
          </a:p>
          <a:p>
            <a:pPr fontAlgn="base"/>
            <a:r>
              <a:rPr lang="vi-VN" sz="2400" b="1" dirty="0"/>
              <a:t>Khóa SSH</a:t>
            </a:r>
            <a:r>
              <a:rPr lang="vi-VN" sz="2400" dirty="0"/>
              <a:t>: Để đăng nhập an toàn vào máy chủ từ xa, hãy sử dụng các cặp khóa công khai/riêng tư để xác thực.</a:t>
            </a:r>
          </a:p>
          <a:p>
            <a:pPr fontAlgn="base"/>
            <a:r>
              <a:rPr lang="vi-VN" sz="2400" b="1" dirty="0"/>
              <a:t>Blockchain và tiền điện tử</a:t>
            </a:r>
            <a:r>
              <a:rPr lang="vi-VN" sz="2400" dirty="0"/>
              <a:t>: Người dùng kiểm soát ví bằng khóa riêng tư, khóa công khai đóng vai trò là địa chỉ ví.</a:t>
            </a:r>
          </a:p>
          <a:p>
            <a:endParaRPr lang="en-US" sz="2000" b="1"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3505952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THUẬT TOÁN RSA</a:t>
            </a:r>
          </a:p>
        </p:txBody>
      </p:sp>
      <p:sp>
        <p:nvSpPr>
          <p:cNvPr id="3" name="Text Placeholder 2"/>
          <p:cNvSpPr>
            <a:spLocks noGrp="1"/>
          </p:cNvSpPr>
          <p:nvPr>
            <p:ph type="body" sz="quarter" idx="13"/>
          </p:nvPr>
        </p:nvSpPr>
        <p:spPr/>
        <p:txBody>
          <a:bodyPr lIns="91440" tIns="45720" rIns="91440" bIns="45720" anchor="t"/>
          <a:lstStyle/>
          <a:p>
            <a:r>
              <a:rPr lang="vi-VN" sz="2400" dirty="0">
                <a:latin typeface="Lato"/>
                <a:ea typeface="Lato"/>
                <a:cs typeface="Lato"/>
              </a:rPr>
              <a:t>RSA là một thuật toán hay còn gọi là hệ mã hóa đối xứng được sử dụng cho các</a:t>
            </a:r>
            <a:r>
              <a:rPr lang="en-US" sz="2400" dirty="0">
                <a:latin typeface="Lato"/>
                <a:ea typeface="Lato"/>
                <a:cs typeface="Lato"/>
              </a:rPr>
              <a:t> </a:t>
            </a:r>
            <a:r>
              <a:rPr lang="vi-VN" sz="2400" dirty="0">
                <a:latin typeface="Lato"/>
                <a:ea typeface="Lato"/>
                <a:cs typeface="Lato"/>
              </a:rPr>
              <a:t>mục đích bảo mật.</a:t>
            </a:r>
            <a:r>
              <a:rPr lang="en-US" sz="2400" dirty="0">
                <a:latin typeface="Lato"/>
                <a:ea typeface="Lato"/>
                <a:cs typeface="Lato"/>
              </a:rPr>
              <a:t> </a:t>
            </a:r>
            <a:r>
              <a:rPr lang="en-US" sz="2400" err="1">
                <a:latin typeface="Lato"/>
                <a:ea typeface="Lato"/>
                <a:cs typeface="Lato"/>
              </a:rPr>
              <a:t>Thuật</a:t>
            </a:r>
            <a:r>
              <a:rPr lang="en-US" sz="2400" dirty="0">
                <a:latin typeface="Lato"/>
                <a:ea typeface="Lato"/>
                <a:cs typeface="Lato"/>
              </a:rPr>
              <a:t> </a:t>
            </a:r>
            <a:r>
              <a:rPr lang="en-US" sz="2400" err="1">
                <a:latin typeface="Lato"/>
                <a:ea typeface="Lato"/>
                <a:cs typeface="Lato"/>
              </a:rPr>
              <a:t>toán</a:t>
            </a:r>
            <a:r>
              <a:rPr lang="en-US" sz="2400" dirty="0">
                <a:latin typeface="Lato"/>
                <a:ea typeface="Lato"/>
                <a:cs typeface="Lato"/>
              </a:rPr>
              <a:t> RSA </a:t>
            </a:r>
            <a:r>
              <a:rPr lang="en-US" sz="2400" err="1">
                <a:latin typeface="Lato"/>
                <a:ea typeface="Lato"/>
                <a:cs typeface="Lato"/>
              </a:rPr>
              <a:t>có</a:t>
            </a:r>
            <a:r>
              <a:rPr lang="en-US" sz="2400" dirty="0">
                <a:latin typeface="Lato"/>
                <a:ea typeface="Lato"/>
                <a:cs typeface="Lato"/>
              </a:rPr>
              <a:t> </a:t>
            </a:r>
            <a:r>
              <a:rPr lang="en-US" sz="2400" err="1">
                <a:latin typeface="Lato"/>
                <a:ea typeface="Lato"/>
                <a:cs typeface="Lato"/>
              </a:rPr>
              <a:t>hai</a:t>
            </a:r>
            <a:r>
              <a:rPr lang="en-US" sz="2400" dirty="0">
                <a:latin typeface="Lato"/>
                <a:ea typeface="Lato"/>
                <a:cs typeface="Lato"/>
              </a:rPr>
              <a:t> </a:t>
            </a:r>
            <a:r>
              <a:rPr lang="en-US" sz="2400" err="1">
                <a:latin typeface="Lato"/>
                <a:ea typeface="Lato"/>
                <a:cs typeface="Lato"/>
              </a:rPr>
              <a:t>khóa</a:t>
            </a:r>
            <a:r>
              <a:rPr lang="en-US" sz="2400" dirty="0">
                <a:latin typeface="Lato"/>
                <a:ea typeface="Lato"/>
                <a:cs typeface="Lato"/>
              </a:rPr>
              <a:t>: </a:t>
            </a:r>
            <a:r>
              <a:rPr lang="en-US" sz="2400" err="1">
                <a:latin typeface="Lato"/>
                <a:ea typeface="Lato"/>
                <a:cs typeface="Lato"/>
              </a:rPr>
              <a:t>khóa</a:t>
            </a:r>
            <a:r>
              <a:rPr lang="en-US" sz="2400" dirty="0">
                <a:latin typeface="Lato"/>
                <a:ea typeface="Lato"/>
                <a:cs typeface="Lato"/>
              </a:rPr>
              <a:t> </a:t>
            </a:r>
            <a:r>
              <a:rPr lang="en-US" sz="2400" err="1">
                <a:latin typeface="Lato"/>
                <a:ea typeface="Lato"/>
                <a:cs typeface="Lato"/>
              </a:rPr>
              <a:t>công</a:t>
            </a:r>
            <a:r>
              <a:rPr lang="en-US" sz="2400" dirty="0">
                <a:latin typeface="Lato"/>
                <a:ea typeface="Lato"/>
                <a:cs typeface="Lato"/>
              </a:rPr>
              <a:t> </a:t>
            </a:r>
            <a:r>
              <a:rPr lang="en-US" sz="2400" err="1">
                <a:latin typeface="Lato"/>
                <a:ea typeface="Lato"/>
                <a:cs typeface="Lato"/>
              </a:rPr>
              <a:t>khai</a:t>
            </a:r>
            <a:r>
              <a:rPr lang="en-US" sz="2400" dirty="0">
                <a:latin typeface="Lato"/>
                <a:ea typeface="Lato"/>
                <a:cs typeface="Lato"/>
              </a:rPr>
              <a:t> </a:t>
            </a:r>
            <a:r>
              <a:rPr lang="en-US" sz="2400" err="1">
                <a:highlight>
                  <a:srgbClr val="FFFFFF"/>
                </a:highlight>
                <a:latin typeface="Lato"/>
                <a:ea typeface="Lato"/>
                <a:cs typeface="Lato"/>
              </a:rPr>
              <a:t>và</a:t>
            </a:r>
            <a:r>
              <a:rPr lang="en-US" sz="2400" dirty="0">
                <a:highlight>
                  <a:srgbClr val="FFFFFF"/>
                </a:highlight>
                <a:latin typeface="Lato"/>
                <a:ea typeface="Lato"/>
                <a:cs typeface="Lato"/>
              </a:rPr>
              <a:t> </a:t>
            </a:r>
            <a:r>
              <a:rPr lang="en-US" sz="2400" err="1">
                <a:highlight>
                  <a:srgbClr val="FFFFFF"/>
                </a:highlight>
                <a:latin typeface="Lato"/>
                <a:ea typeface="Lato"/>
                <a:cs typeface="Lato"/>
              </a:rPr>
              <a:t>khóa</a:t>
            </a:r>
            <a:r>
              <a:rPr lang="en-US" sz="2400" dirty="0">
                <a:highlight>
                  <a:srgbClr val="FFFFFF"/>
                </a:highlight>
                <a:latin typeface="Lato"/>
                <a:ea typeface="Lato"/>
                <a:cs typeface="Lato"/>
              </a:rPr>
              <a:t> </a:t>
            </a:r>
            <a:r>
              <a:rPr lang="en-US" sz="2400" err="1">
                <a:highlight>
                  <a:srgbClr val="FFFFFF"/>
                </a:highlight>
                <a:latin typeface="Lato"/>
                <a:ea typeface="Lato"/>
                <a:cs typeface="Lato"/>
              </a:rPr>
              <a:t>bí</a:t>
            </a:r>
            <a:r>
              <a:rPr lang="en-US" sz="2400" dirty="0">
                <a:highlight>
                  <a:srgbClr val="FFFFFF"/>
                </a:highlight>
                <a:latin typeface="Lato"/>
                <a:ea typeface="Lato"/>
                <a:cs typeface="Lato"/>
              </a:rPr>
              <a:t> </a:t>
            </a:r>
            <a:r>
              <a:rPr lang="en-US" sz="2400" err="1">
                <a:highlight>
                  <a:srgbClr val="FFFFFF"/>
                </a:highlight>
                <a:latin typeface="Lato"/>
                <a:ea typeface="Lato"/>
                <a:cs typeface="Lato"/>
              </a:rPr>
              <a:t>mật</a:t>
            </a:r>
            <a:r>
              <a:rPr lang="en-US" sz="2400" dirty="0">
                <a:latin typeface="Lato"/>
                <a:ea typeface="Lato"/>
                <a:cs typeface="Lato"/>
              </a:rPr>
              <a:t>.</a:t>
            </a:r>
            <a:r>
              <a:rPr lang="vi-VN" sz="2400" dirty="0">
                <a:latin typeface="Lato"/>
                <a:ea typeface="Lato"/>
                <a:cs typeface="Lato"/>
              </a:rPr>
              <a:t> </a:t>
            </a:r>
            <a:endParaRPr lang="en-US" sz="2400" dirty="0">
              <a:latin typeface="Lato"/>
              <a:ea typeface="Lato"/>
              <a:cs typeface="Lato"/>
            </a:endParaRPr>
          </a:p>
          <a:p>
            <a:pPr fontAlgn="auto"/>
            <a:r>
              <a:rPr lang="vi-VN" sz="2400" dirty="0"/>
              <a:t>Quá trình sinh khóa RSA được thiết kế sao cho việc tìm ra khóa bí mật từ khóa công khai là một bài toán khó giải quyết trong thời gian hợp lý, trừ khi người ta có được các thông tin bí mật liên quan (như các thừa số nguyên tố của modulus n). </a:t>
            </a:r>
          </a:p>
          <a:p>
            <a:pPr marL="0" indent="0" fontAlgn="auto">
              <a:buNone/>
            </a:pPr>
            <a:endParaRPr lang="vi-VN" dirty="0"/>
          </a:p>
          <a:p>
            <a:pPr marL="0" indent="0">
              <a:buNone/>
            </a:pP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pPr/>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507" y="2816919"/>
            <a:ext cx="5982565" cy="3461911"/>
          </a:xfrm>
          <a:prstGeom prst="rect">
            <a:avLst/>
          </a:prstGeom>
        </p:spPr>
      </p:pic>
    </p:spTree>
    <p:extLst>
      <p:ext uri="{BB962C8B-B14F-4D97-AF65-F5344CB8AC3E}">
        <p14:creationId xmlns:p14="http://schemas.microsoft.com/office/powerpoint/2010/main" val="2797204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THUẬT TOÁN RSA</a:t>
            </a:r>
          </a:p>
        </p:txBody>
      </p:sp>
      <p:sp>
        <p:nvSpPr>
          <p:cNvPr id="3" name="Text Placeholder 2"/>
          <p:cNvSpPr>
            <a:spLocks noGrp="1"/>
          </p:cNvSpPr>
          <p:nvPr>
            <p:ph type="body" sz="quarter" idx="13"/>
          </p:nvPr>
        </p:nvSpPr>
        <p:spPr>
          <a:xfrm>
            <a:off x="340854" y="824692"/>
            <a:ext cx="11501348" cy="2192638"/>
          </a:xfrm>
        </p:spPr>
        <p:txBody>
          <a:bodyPr lIns="91440" tIns="45720" rIns="91440" bIns="45720" anchor="t"/>
          <a:lstStyle/>
          <a:p>
            <a:pPr marL="0" indent="0">
              <a:buNone/>
            </a:pPr>
            <a:r>
              <a:rPr lang="vi-VN" sz="2400" dirty="0"/>
              <a:t>Quá trình sinh khóa trong RSA bao gồm các bước sau:</a:t>
            </a:r>
            <a:endParaRPr lang="en-US" sz="2400" dirty="0"/>
          </a:p>
          <a:p>
            <a:pPr>
              <a:buFont typeface="Wingdings" panose="05000000000000000000" pitchFamily="2" charset="2"/>
              <a:buChar char="§"/>
            </a:pPr>
            <a:r>
              <a:rPr lang="en-US" sz="2400" b="1" dirty="0" err="1"/>
              <a:t>Chọn</a:t>
            </a:r>
            <a:r>
              <a:rPr lang="en-US" sz="2400" b="1" dirty="0"/>
              <a:t> </a:t>
            </a:r>
            <a:r>
              <a:rPr lang="en-US" sz="2400" b="1" dirty="0" err="1"/>
              <a:t>hai</a:t>
            </a:r>
            <a:r>
              <a:rPr lang="en-US" sz="2400" b="1" dirty="0"/>
              <a:t> </a:t>
            </a:r>
            <a:r>
              <a:rPr lang="en-US" sz="2400" b="1" dirty="0" err="1"/>
              <a:t>số</a:t>
            </a:r>
            <a:r>
              <a:rPr lang="en-US" sz="2400" b="1" dirty="0"/>
              <a:t> </a:t>
            </a:r>
            <a:r>
              <a:rPr lang="en-US" sz="2400" b="1" dirty="0" err="1"/>
              <a:t>nguyên</a:t>
            </a:r>
            <a:r>
              <a:rPr lang="en-US" sz="2400" b="1" dirty="0"/>
              <a:t> </a:t>
            </a:r>
            <a:r>
              <a:rPr lang="en-US" sz="2400" b="1" dirty="0" err="1"/>
              <a:t>tố</a:t>
            </a:r>
            <a:r>
              <a:rPr lang="en-US" sz="2400" b="1" dirty="0"/>
              <a:t> </a:t>
            </a:r>
            <a:r>
              <a:rPr lang="en-US" sz="2400" b="1" dirty="0" err="1"/>
              <a:t>lớn</a:t>
            </a:r>
            <a:r>
              <a:rPr lang="en-US" sz="2400" b="1" dirty="0"/>
              <a:t> p </a:t>
            </a:r>
            <a:r>
              <a:rPr lang="en-US" sz="2400" b="1" dirty="0" err="1"/>
              <a:t>và</a:t>
            </a:r>
            <a:r>
              <a:rPr lang="en-US" sz="2400" b="1" dirty="0"/>
              <a:t> q: </a:t>
            </a:r>
          </a:p>
          <a:p>
            <a:pPr>
              <a:buFont typeface="Wingdings" panose="05000000000000000000" pitchFamily="2" charset="2"/>
              <a:buChar char="ü"/>
            </a:pPr>
            <a:r>
              <a:rPr lang="vi-VN" sz="2400" dirty="0"/>
              <a:t>RSA bắt đầu bằng việc </a:t>
            </a:r>
            <a:r>
              <a:rPr lang="vi-VN" sz="2400" b="1" dirty="0"/>
              <a:t>chọn ngẫu nhiên hai số nguyên tố lớn</a:t>
            </a:r>
            <a:r>
              <a:rPr lang="vi-VN" sz="2400" dirty="0"/>
              <a:t> p và </a:t>
            </a:r>
            <a:r>
              <a:rPr lang="en-US" sz="2400" dirty="0"/>
              <a:t>q.</a:t>
            </a:r>
          </a:p>
          <a:p>
            <a:pPr>
              <a:buFont typeface="Wingdings" panose="05000000000000000000" pitchFamily="2" charset="2"/>
              <a:buChar char="ü"/>
            </a:pPr>
            <a:r>
              <a:rPr lang="vi-VN" sz="2400" dirty="0"/>
              <a:t>Trong hệ RSA 2048 bit, mỗi số p và q có kích thước khoảng </a:t>
            </a:r>
            <a:r>
              <a:rPr lang="vi-VN" sz="2400" b="1" dirty="0"/>
              <a:t>1024 bit</a:t>
            </a:r>
            <a:r>
              <a:rPr lang="vi-VN" sz="2400" dirty="0"/>
              <a:t> để đảm bảo tính bảo mật.</a:t>
            </a:r>
            <a:endParaRPr lang="en-US" sz="2400" dirty="0"/>
          </a:p>
          <a:p>
            <a:pPr marL="0" indent="0">
              <a:buNone/>
            </a:pPr>
            <a:endParaRPr lang="en-US" b="1" dirty="0"/>
          </a:p>
          <a:p>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pPr/>
              <a:t>13</a:t>
            </a:fld>
            <a:endParaRPr lang="en-US"/>
          </a:p>
        </p:txBody>
      </p:sp>
      <p:sp>
        <p:nvSpPr>
          <p:cNvPr id="6" name="TextBox 5">
            <a:extLst>
              <a:ext uri="{FF2B5EF4-FFF2-40B4-BE49-F238E27FC236}">
                <a16:creationId xmlns:a16="http://schemas.microsoft.com/office/drawing/2014/main" id="{13360AD3-F0C8-8665-9343-644D714ACC08}"/>
              </a:ext>
            </a:extLst>
          </p:cNvPr>
          <p:cNvSpPr txBox="1"/>
          <p:nvPr/>
        </p:nvSpPr>
        <p:spPr>
          <a:xfrm>
            <a:off x="346206" y="3150367"/>
            <a:ext cx="11080342" cy="1955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Wingdings,Sans-Serif"/>
              <a:buChar char="§"/>
            </a:pPr>
            <a:r>
              <a:rPr lang="en-US" sz="2400" b="1" dirty="0" err="1">
                <a:latin typeface="Lato"/>
                <a:ea typeface="Lato"/>
                <a:cs typeface="Lato"/>
              </a:rPr>
              <a:t>Tính</a:t>
            </a:r>
            <a:r>
              <a:rPr lang="en-US" sz="2400" b="1" dirty="0">
                <a:latin typeface="Lato"/>
                <a:ea typeface="Lato"/>
                <a:cs typeface="Lato"/>
              </a:rPr>
              <a:t> n, </a:t>
            </a:r>
            <a:r>
              <a:rPr lang="en-US" sz="2400" b="1" dirty="0" err="1">
                <a:latin typeface="Lato"/>
                <a:ea typeface="Lato"/>
                <a:cs typeface="Lato"/>
              </a:rPr>
              <a:t>là</a:t>
            </a:r>
            <a:r>
              <a:rPr lang="en-US" sz="2400" b="1" dirty="0">
                <a:latin typeface="Lato"/>
                <a:ea typeface="Lato"/>
                <a:cs typeface="Lato"/>
              </a:rPr>
              <a:t> </a:t>
            </a:r>
            <a:r>
              <a:rPr lang="en-US" sz="2400" b="1" dirty="0" err="1">
                <a:latin typeface="Lato"/>
                <a:ea typeface="Lato"/>
                <a:cs typeface="Lato"/>
              </a:rPr>
              <a:t>tích</a:t>
            </a:r>
            <a:r>
              <a:rPr lang="en-US" sz="2400" b="1" dirty="0">
                <a:latin typeface="Lato"/>
                <a:ea typeface="Lato"/>
                <a:cs typeface="Lato"/>
              </a:rPr>
              <a:t> </a:t>
            </a:r>
            <a:r>
              <a:rPr lang="en-US" sz="2400" b="1" dirty="0" err="1">
                <a:latin typeface="Lato"/>
                <a:ea typeface="Lato"/>
                <a:cs typeface="Lato"/>
              </a:rPr>
              <a:t>của</a:t>
            </a:r>
            <a:r>
              <a:rPr lang="en-US" sz="2400" b="1" dirty="0">
                <a:latin typeface="Lato"/>
                <a:ea typeface="Lato"/>
                <a:cs typeface="Lato"/>
              </a:rPr>
              <a:t> p </a:t>
            </a:r>
            <a:r>
              <a:rPr lang="en-US" sz="2400" b="1" dirty="0" err="1">
                <a:latin typeface="Lato"/>
                <a:ea typeface="Lato"/>
                <a:cs typeface="Lato"/>
              </a:rPr>
              <a:t>và</a:t>
            </a:r>
            <a:r>
              <a:rPr lang="en-US" sz="2400" b="1" dirty="0">
                <a:latin typeface="Lato"/>
                <a:ea typeface="Lato"/>
                <a:cs typeface="Lato"/>
              </a:rPr>
              <a:t> q:</a:t>
            </a:r>
            <a:endParaRPr lang="en-US" sz="2400" dirty="0">
              <a:latin typeface="Lato"/>
              <a:ea typeface="Lato"/>
              <a:cs typeface="Lato"/>
            </a:endParaRPr>
          </a:p>
          <a:p>
            <a:pPr marL="285750" indent="-285750">
              <a:lnSpc>
                <a:spcPct val="90000"/>
              </a:lnSpc>
              <a:spcBef>
                <a:spcPts val="1000"/>
              </a:spcBef>
              <a:buFont typeface="Wingdings,Sans-Serif"/>
              <a:buChar char="ü"/>
            </a:pPr>
            <a:r>
              <a:rPr lang="pt-BR" sz="2400" dirty="0" err="1">
                <a:latin typeface="Lato"/>
                <a:ea typeface="Lato"/>
                <a:cs typeface="Lato"/>
              </a:rPr>
              <a:t>Tính</a:t>
            </a:r>
            <a:r>
              <a:rPr lang="pt-BR" sz="2400" dirty="0">
                <a:latin typeface="Lato"/>
                <a:ea typeface="Lato"/>
                <a:cs typeface="Lato"/>
              </a:rPr>
              <a:t> </a:t>
            </a:r>
            <a:r>
              <a:rPr lang="pt-BR" sz="2400" dirty="0" err="1">
                <a:latin typeface="Lato"/>
                <a:ea typeface="Lato"/>
                <a:cs typeface="Lato"/>
              </a:rPr>
              <a:t>toán</a:t>
            </a:r>
            <a:r>
              <a:rPr lang="pt-BR" sz="2400" dirty="0">
                <a:latin typeface="Lato"/>
                <a:ea typeface="Lato"/>
                <a:cs typeface="Lato"/>
              </a:rPr>
              <a:t> n như sau: n = p × q </a:t>
            </a:r>
            <a:endParaRPr lang="en-US" sz="2400" dirty="0">
              <a:latin typeface="Lato"/>
              <a:ea typeface="Lato"/>
              <a:cs typeface="Lato"/>
            </a:endParaRPr>
          </a:p>
          <a:p>
            <a:pPr marL="285750" indent="-285750">
              <a:lnSpc>
                <a:spcPct val="90000"/>
              </a:lnSpc>
              <a:spcBef>
                <a:spcPts val="1000"/>
              </a:spcBef>
              <a:buFont typeface="Wingdings,Sans-Serif"/>
              <a:buChar char="ü"/>
            </a:pPr>
            <a:r>
              <a:rPr lang="vi-VN" sz="2400" dirty="0">
                <a:latin typeface="Lato"/>
                <a:ea typeface="Lato"/>
                <a:cs typeface="Lato"/>
              </a:rPr>
              <a:t>Giá trị n được gọi là modulus và sẽ được sử dụng cho cả quá trình mã hóa và</a:t>
            </a:r>
            <a:r>
              <a:rPr lang="en-US" sz="2400" dirty="0">
                <a:latin typeface="Lato"/>
                <a:ea typeface="Lato"/>
                <a:cs typeface="Lato"/>
              </a:rPr>
              <a:t> </a:t>
            </a:r>
            <a:r>
              <a:rPr lang="vi-VN" sz="2400" dirty="0">
                <a:latin typeface="Lato"/>
                <a:ea typeface="Lato"/>
                <a:cs typeface="Lato"/>
              </a:rPr>
              <a:t>giải mã.</a:t>
            </a:r>
            <a:endParaRPr lang="en-US" sz="2400" dirty="0">
              <a:latin typeface="Lato"/>
              <a:ea typeface="Lato"/>
              <a:cs typeface="Lato"/>
            </a:endParaRPr>
          </a:p>
          <a:p>
            <a:pPr algn="l"/>
            <a:endParaRPr lang="en-US" dirty="0">
              <a:ea typeface="Calibri"/>
              <a:cs typeface="Calibri"/>
            </a:endParaRPr>
          </a:p>
        </p:txBody>
      </p:sp>
    </p:spTree>
    <p:extLst>
      <p:ext uri="{BB962C8B-B14F-4D97-AF65-F5344CB8AC3E}">
        <p14:creationId xmlns:p14="http://schemas.microsoft.com/office/powerpoint/2010/main" val="23927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THUẬT TOÁN RSA</a:t>
            </a:r>
          </a:p>
        </p:txBody>
      </p:sp>
      <p:sp>
        <p:nvSpPr>
          <p:cNvPr id="3" name="Text Placeholder 2"/>
          <p:cNvSpPr>
            <a:spLocks noGrp="1"/>
          </p:cNvSpPr>
          <p:nvPr>
            <p:ph type="body" sz="quarter" idx="13"/>
          </p:nvPr>
        </p:nvSpPr>
        <p:spPr>
          <a:xfrm>
            <a:off x="337539" y="866255"/>
            <a:ext cx="11515725" cy="4938713"/>
          </a:xfrm>
        </p:spPr>
        <p:txBody>
          <a:bodyPr/>
          <a:lstStyle/>
          <a:p>
            <a:pPr marL="0" indent="0">
              <a:buNone/>
            </a:pPr>
            <a:r>
              <a:rPr lang="vi-VN" sz="2400" dirty="0"/>
              <a:t>Quá trình sinh khóa trong RSA bao gồm các bước sau:</a:t>
            </a:r>
            <a:endParaRPr lang="en-US" sz="2400" dirty="0"/>
          </a:p>
          <a:p>
            <a:pPr>
              <a:buFont typeface="Wingdings" panose="05000000000000000000" pitchFamily="2" charset="2"/>
              <a:buChar char="§"/>
            </a:pPr>
            <a:r>
              <a:rPr lang="en-US" sz="2400" b="1" dirty="0" err="1"/>
              <a:t>Chọn</a:t>
            </a:r>
            <a:r>
              <a:rPr lang="en-US" sz="2400" b="1" dirty="0"/>
              <a:t> </a:t>
            </a:r>
            <a:r>
              <a:rPr lang="en-US" sz="2400" b="1" dirty="0" err="1"/>
              <a:t>hai</a:t>
            </a:r>
            <a:r>
              <a:rPr lang="en-US" sz="2400" b="1" dirty="0"/>
              <a:t> </a:t>
            </a:r>
            <a:r>
              <a:rPr lang="en-US" sz="2400" b="1" dirty="0" err="1"/>
              <a:t>số</a:t>
            </a:r>
            <a:r>
              <a:rPr lang="en-US" sz="2400" b="1" dirty="0"/>
              <a:t> </a:t>
            </a:r>
            <a:r>
              <a:rPr lang="en-US" sz="2400" b="1" dirty="0" err="1"/>
              <a:t>nguyên</a:t>
            </a:r>
            <a:r>
              <a:rPr lang="en-US" sz="2400" b="1" dirty="0"/>
              <a:t> </a:t>
            </a:r>
            <a:r>
              <a:rPr lang="en-US" sz="2400" b="1" dirty="0" err="1"/>
              <a:t>tố</a:t>
            </a:r>
            <a:r>
              <a:rPr lang="en-US" sz="2400" b="1" dirty="0"/>
              <a:t> </a:t>
            </a:r>
            <a:r>
              <a:rPr lang="en-US" sz="2400" b="1" dirty="0" err="1"/>
              <a:t>lớn</a:t>
            </a:r>
            <a:r>
              <a:rPr lang="en-US" sz="2400" b="1" dirty="0"/>
              <a:t> p </a:t>
            </a:r>
            <a:r>
              <a:rPr lang="en-US" sz="2400" b="1" dirty="0" err="1"/>
              <a:t>và</a:t>
            </a:r>
            <a:r>
              <a:rPr lang="en-US" sz="2400" b="1" dirty="0"/>
              <a:t> q: </a:t>
            </a:r>
          </a:p>
          <a:p>
            <a:pPr>
              <a:buFont typeface="Wingdings" panose="05000000000000000000" pitchFamily="2" charset="2"/>
              <a:buChar char="§"/>
            </a:pPr>
            <a:r>
              <a:rPr lang="en-US" sz="2400" b="1" dirty="0" err="1"/>
              <a:t>Tính</a:t>
            </a:r>
            <a:r>
              <a:rPr lang="en-US" sz="2400" b="1" dirty="0"/>
              <a:t> n, </a:t>
            </a:r>
            <a:r>
              <a:rPr lang="en-US" sz="2400" b="1" dirty="0" err="1"/>
              <a:t>là</a:t>
            </a:r>
            <a:r>
              <a:rPr lang="en-US" sz="2400" b="1" dirty="0"/>
              <a:t> </a:t>
            </a:r>
            <a:r>
              <a:rPr lang="en-US" sz="2400" b="1" dirty="0" err="1"/>
              <a:t>tích</a:t>
            </a:r>
            <a:r>
              <a:rPr lang="en-US" sz="2400" b="1" dirty="0"/>
              <a:t> </a:t>
            </a:r>
            <a:r>
              <a:rPr lang="en-US" sz="2400" b="1" dirty="0" err="1"/>
              <a:t>của</a:t>
            </a:r>
            <a:r>
              <a:rPr lang="en-US" sz="2400" b="1" dirty="0"/>
              <a:t> p </a:t>
            </a:r>
            <a:r>
              <a:rPr lang="en-US" sz="2400" b="1" dirty="0" err="1"/>
              <a:t>và</a:t>
            </a:r>
            <a:r>
              <a:rPr lang="en-US" sz="2400" b="1" dirty="0"/>
              <a:t> q:</a:t>
            </a:r>
          </a:p>
          <a:p>
            <a:pPr>
              <a:buFont typeface="Wingdings" panose="05000000000000000000" pitchFamily="2" charset="2"/>
              <a:buChar char="§"/>
            </a:pPr>
            <a:r>
              <a:rPr lang="en-US" sz="2400" b="1" dirty="0" err="1"/>
              <a:t>Tính</a:t>
            </a:r>
            <a:r>
              <a:rPr lang="en-US" sz="2400" b="1" dirty="0"/>
              <a:t> </a:t>
            </a:r>
            <a:r>
              <a:rPr lang="en-US" sz="2400" b="1" dirty="0" err="1"/>
              <a:t>hàm</a:t>
            </a:r>
            <a:r>
              <a:rPr lang="en-US" sz="2400" b="1" dirty="0"/>
              <a:t> </a:t>
            </a:r>
            <a:r>
              <a:rPr lang="en-US" sz="2400" b="1" dirty="0" err="1"/>
              <a:t>số</a:t>
            </a:r>
            <a:r>
              <a:rPr lang="en-US" sz="2400" b="1" dirty="0"/>
              <a:t> phi Euler </a:t>
            </a:r>
            <a:r>
              <a:rPr lang="el-GR" sz="2400" b="1" dirty="0"/>
              <a:t>ϕ(</a:t>
            </a:r>
            <a:r>
              <a:rPr lang="en-US" sz="2400" b="1" dirty="0"/>
              <a:t>n):</a:t>
            </a:r>
          </a:p>
          <a:p>
            <a:pPr>
              <a:buFont typeface="Wingdings" panose="05000000000000000000" pitchFamily="2" charset="2"/>
              <a:buChar char="ü"/>
            </a:pPr>
            <a:r>
              <a:rPr lang="vi-VN" sz="2400" dirty="0"/>
              <a:t>Hàm phi Euler của n, ký hiệu là </a:t>
            </a:r>
            <a:r>
              <a:rPr lang="el-GR" sz="2400" dirty="0"/>
              <a:t>ϕ(</a:t>
            </a:r>
            <a:r>
              <a:rPr lang="vi-VN" sz="2400" dirty="0"/>
              <a:t>n) được tính như sau: </a:t>
            </a:r>
            <a:r>
              <a:rPr lang="el-GR" sz="2400" dirty="0"/>
              <a:t>ϕ(</a:t>
            </a:r>
            <a:r>
              <a:rPr lang="vi-VN" sz="2400" dirty="0"/>
              <a:t>n) = (p−1)×(q−1)</a:t>
            </a:r>
            <a:endParaRPr lang="en-US" sz="2400" b="1" dirty="0"/>
          </a:p>
          <a:p>
            <a:pPr>
              <a:buFont typeface="Wingdings" panose="05000000000000000000" pitchFamily="2" charset="2"/>
              <a:buChar char="§"/>
            </a:pPr>
            <a:r>
              <a:rPr lang="en-US" sz="2400" b="1" dirty="0" err="1"/>
              <a:t>Chọn</a:t>
            </a:r>
            <a:r>
              <a:rPr lang="en-US" sz="2400" b="1" dirty="0"/>
              <a:t> </a:t>
            </a:r>
            <a:r>
              <a:rPr lang="en-US" sz="2400" b="1" dirty="0" err="1"/>
              <a:t>một</a:t>
            </a:r>
            <a:r>
              <a:rPr lang="en-US" sz="2400" b="1" dirty="0"/>
              <a:t> </a:t>
            </a:r>
            <a:r>
              <a:rPr lang="en-US" sz="2400" b="1" dirty="0" err="1"/>
              <a:t>số</a:t>
            </a:r>
            <a:r>
              <a:rPr lang="en-US" sz="2400" b="1" dirty="0"/>
              <a:t> </a:t>
            </a:r>
            <a:r>
              <a:rPr lang="en-US" sz="2400" b="1" dirty="0" err="1"/>
              <a:t>nguyên</a:t>
            </a:r>
            <a:r>
              <a:rPr lang="en-US" sz="2400" b="1" dirty="0"/>
              <a:t> e:</a:t>
            </a:r>
          </a:p>
          <a:p>
            <a:pPr fontAlgn="auto">
              <a:buFont typeface="Wingdings" panose="05000000000000000000" pitchFamily="2" charset="2"/>
              <a:buChar char="ü"/>
            </a:pPr>
            <a:r>
              <a:rPr lang="vi-VN" sz="2400" dirty="0"/>
              <a:t>Chọn một số nguyên e sao cho: 1&lt; e &lt; </a:t>
            </a:r>
            <a:r>
              <a:rPr lang="el-GR" sz="2400" dirty="0"/>
              <a:t>ϕ(</a:t>
            </a:r>
            <a:r>
              <a:rPr lang="vi-VN" sz="2400" dirty="0"/>
              <a:t>n) </a:t>
            </a:r>
            <a:r>
              <a:rPr lang="en-US" sz="2400" dirty="0"/>
              <a:t> </a:t>
            </a:r>
            <a:r>
              <a:rPr lang="vi-VN" sz="2400" dirty="0"/>
              <a:t>và gcd(e,</a:t>
            </a:r>
            <a:r>
              <a:rPr lang="el-GR" sz="2400" dirty="0"/>
              <a:t>ϕ(</a:t>
            </a:r>
            <a:r>
              <a:rPr lang="vi-VN" sz="2400" dirty="0"/>
              <a:t>n)) = 1 (tức là e và </a:t>
            </a:r>
            <a:r>
              <a:rPr lang="el-GR" sz="2400" dirty="0"/>
              <a:t>ϕ(</a:t>
            </a:r>
            <a:r>
              <a:rPr lang="vi-VN" sz="2400" dirty="0"/>
              <a:t>n) nguyên tố cùng nhau). </a:t>
            </a:r>
          </a:p>
          <a:p>
            <a:pPr>
              <a:buFont typeface="Wingdings" panose="05000000000000000000" pitchFamily="2" charset="2"/>
              <a:buChar char="ü"/>
            </a:pPr>
            <a:r>
              <a:rPr lang="en-US" sz="2400" dirty="0" err="1"/>
              <a:t>Số</a:t>
            </a:r>
            <a:r>
              <a:rPr lang="en-US" sz="2400" dirty="0"/>
              <a:t> e </a:t>
            </a:r>
            <a:r>
              <a:rPr lang="en-US" sz="2400" dirty="0" err="1"/>
              <a:t>này</a:t>
            </a:r>
            <a:r>
              <a:rPr lang="en-US" sz="2400" dirty="0"/>
              <a:t> </a:t>
            </a:r>
            <a:r>
              <a:rPr lang="en-US" sz="2400" dirty="0" err="1"/>
              <a:t>sẽ</a:t>
            </a:r>
            <a:r>
              <a:rPr lang="en-US" sz="2400" dirty="0"/>
              <a:t> </a:t>
            </a:r>
            <a:r>
              <a:rPr lang="en-US" sz="2400" dirty="0" err="1"/>
              <a:t>là</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dùng</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a:t>
            </a:r>
            <a:endParaRPr lang="en-US" sz="2400" b="1" dirty="0"/>
          </a:p>
          <a:p>
            <a:pPr marL="0" indent="0">
              <a:buNone/>
            </a:pPr>
            <a:endParaRPr lang="en-US" dirty="0"/>
          </a:p>
        </p:txBody>
      </p:sp>
      <p:sp>
        <p:nvSpPr>
          <p:cNvPr id="4" name="Slide Number Placeholder 3"/>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253347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THUẬT TOÁN RSA</a:t>
            </a:r>
          </a:p>
        </p:txBody>
      </p:sp>
      <p:sp>
        <p:nvSpPr>
          <p:cNvPr id="3" name="Text Placeholder 2"/>
          <p:cNvSpPr>
            <a:spLocks noGrp="1"/>
          </p:cNvSpPr>
          <p:nvPr>
            <p:ph type="body" sz="quarter" idx="13"/>
          </p:nvPr>
        </p:nvSpPr>
        <p:spPr>
          <a:xfrm>
            <a:off x="337539" y="783128"/>
            <a:ext cx="11743625" cy="4938713"/>
          </a:xfrm>
        </p:spPr>
        <p:txBody>
          <a:bodyPr lIns="91440" tIns="45720" rIns="91440" bIns="45720" anchor="t"/>
          <a:lstStyle/>
          <a:p>
            <a:pPr marL="0" indent="0">
              <a:buNone/>
            </a:pPr>
            <a:r>
              <a:rPr lang="vi-VN" sz="2400" dirty="0"/>
              <a:t>Quá trình sinh khóa trong RSA bao gồm các bước sau:</a:t>
            </a:r>
            <a:endParaRPr lang="en-US" sz="2400" dirty="0"/>
          </a:p>
          <a:p>
            <a:pPr>
              <a:buFont typeface="Wingdings" panose="05000000000000000000" pitchFamily="2" charset="2"/>
              <a:buChar char="§"/>
            </a:pPr>
            <a:r>
              <a:rPr lang="en-US" sz="2400" b="1" dirty="0" err="1"/>
              <a:t>Chọn</a:t>
            </a:r>
            <a:r>
              <a:rPr lang="en-US" sz="2400" b="1" dirty="0"/>
              <a:t> </a:t>
            </a:r>
            <a:r>
              <a:rPr lang="en-US" sz="2400" b="1" dirty="0" err="1"/>
              <a:t>hai</a:t>
            </a:r>
            <a:r>
              <a:rPr lang="en-US" sz="2400" b="1" dirty="0"/>
              <a:t> </a:t>
            </a:r>
            <a:r>
              <a:rPr lang="en-US" sz="2400" b="1" dirty="0" err="1"/>
              <a:t>số</a:t>
            </a:r>
            <a:r>
              <a:rPr lang="en-US" sz="2400" b="1" dirty="0"/>
              <a:t> </a:t>
            </a:r>
            <a:r>
              <a:rPr lang="en-US" sz="2400" b="1" dirty="0" err="1"/>
              <a:t>nguyên</a:t>
            </a:r>
            <a:r>
              <a:rPr lang="en-US" sz="2400" b="1" dirty="0"/>
              <a:t> </a:t>
            </a:r>
            <a:r>
              <a:rPr lang="en-US" sz="2400" b="1" dirty="0" err="1"/>
              <a:t>tố</a:t>
            </a:r>
            <a:r>
              <a:rPr lang="en-US" sz="2400" b="1" dirty="0"/>
              <a:t> </a:t>
            </a:r>
            <a:r>
              <a:rPr lang="en-US" sz="2400" b="1" dirty="0" err="1"/>
              <a:t>lớn</a:t>
            </a:r>
            <a:r>
              <a:rPr lang="en-US" sz="2400" b="1" dirty="0"/>
              <a:t> p </a:t>
            </a:r>
            <a:r>
              <a:rPr lang="en-US" sz="2400" b="1" dirty="0" err="1"/>
              <a:t>và</a:t>
            </a:r>
            <a:r>
              <a:rPr lang="en-US" sz="2400" b="1" dirty="0"/>
              <a:t> q: </a:t>
            </a:r>
          </a:p>
          <a:p>
            <a:pPr>
              <a:buFont typeface="Wingdings" panose="05000000000000000000" pitchFamily="2" charset="2"/>
              <a:buChar char="§"/>
            </a:pPr>
            <a:r>
              <a:rPr lang="en-US" sz="2400" b="1" dirty="0" err="1"/>
              <a:t>Tính</a:t>
            </a:r>
            <a:r>
              <a:rPr lang="en-US" sz="2400" b="1" dirty="0"/>
              <a:t> n, </a:t>
            </a:r>
            <a:r>
              <a:rPr lang="en-US" sz="2400" b="1" dirty="0" err="1"/>
              <a:t>là</a:t>
            </a:r>
            <a:r>
              <a:rPr lang="en-US" sz="2400" b="1" dirty="0"/>
              <a:t> </a:t>
            </a:r>
            <a:r>
              <a:rPr lang="en-US" sz="2400" b="1" dirty="0" err="1"/>
              <a:t>tích</a:t>
            </a:r>
            <a:r>
              <a:rPr lang="en-US" sz="2400" b="1" dirty="0"/>
              <a:t> </a:t>
            </a:r>
            <a:r>
              <a:rPr lang="en-US" sz="2400" b="1" dirty="0" err="1"/>
              <a:t>của</a:t>
            </a:r>
            <a:r>
              <a:rPr lang="en-US" sz="2400" b="1" dirty="0"/>
              <a:t> p </a:t>
            </a:r>
            <a:r>
              <a:rPr lang="en-US" sz="2400" b="1" dirty="0" err="1"/>
              <a:t>và</a:t>
            </a:r>
            <a:r>
              <a:rPr lang="en-US" sz="2400" b="1" dirty="0"/>
              <a:t> q:</a:t>
            </a:r>
          </a:p>
          <a:p>
            <a:pPr>
              <a:buFont typeface="Wingdings" panose="05000000000000000000" pitchFamily="2" charset="2"/>
              <a:buChar char="§"/>
            </a:pPr>
            <a:r>
              <a:rPr lang="en-US" sz="2400" b="1" dirty="0" err="1"/>
              <a:t>Tính</a:t>
            </a:r>
            <a:r>
              <a:rPr lang="en-US" sz="2400" b="1" dirty="0"/>
              <a:t> </a:t>
            </a:r>
            <a:r>
              <a:rPr lang="en-US" sz="2400" b="1" dirty="0" err="1"/>
              <a:t>hàm</a:t>
            </a:r>
            <a:r>
              <a:rPr lang="en-US" sz="2400" b="1" dirty="0"/>
              <a:t> </a:t>
            </a:r>
            <a:r>
              <a:rPr lang="en-US" sz="2400" b="1" dirty="0" err="1"/>
              <a:t>số</a:t>
            </a:r>
            <a:r>
              <a:rPr lang="en-US" sz="2400" b="1" dirty="0"/>
              <a:t> phi Euler </a:t>
            </a:r>
            <a:r>
              <a:rPr lang="el-GR" sz="2400" b="1" dirty="0"/>
              <a:t>ϕ(</a:t>
            </a:r>
            <a:r>
              <a:rPr lang="en-US" sz="2400" b="1" dirty="0"/>
              <a:t>n):</a:t>
            </a:r>
          </a:p>
          <a:p>
            <a:pPr>
              <a:buFont typeface="Wingdings" panose="05000000000000000000" pitchFamily="2" charset="2"/>
              <a:buChar char="§"/>
            </a:pPr>
            <a:r>
              <a:rPr lang="en-US" sz="2400" b="1" dirty="0" err="1"/>
              <a:t>Chọn</a:t>
            </a:r>
            <a:r>
              <a:rPr lang="en-US" sz="2400" b="1" dirty="0"/>
              <a:t> </a:t>
            </a:r>
            <a:r>
              <a:rPr lang="en-US" sz="2400" b="1" dirty="0" err="1"/>
              <a:t>một</a:t>
            </a:r>
            <a:r>
              <a:rPr lang="en-US" sz="2400" b="1" dirty="0"/>
              <a:t> </a:t>
            </a:r>
            <a:r>
              <a:rPr lang="en-US" sz="2400" b="1" dirty="0" err="1"/>
              <a:t>số</a:t>
            </a:r>
            <a:r>
              <a:rPr lang="en-US" sz="2400" b="1" dirty="0"/>
              <a:t> </a:t>
            </a:r>
            <a:r>
              <a:rPr lang="en-US" sz="2400" b="1" dirty="0" err="1"/>
              <a:t>nguyên</a:t>
            </a:r>
            <a:r>
              <a:rPr lang="en-US" sz="2400" b="1" dirty="0"/>
              <a:t> e:</a:t>
            </a:r>
          </a:p>
          <a:p>
            <a:pPr>
              <a:buFont typeface="Wingdings" panose="05000000000000000000" pitchFamily="2" charset="2"/>
              <a:buChar char="§"/>
            </a:pPr>
            <a:r>
              <a:rPr lang="en-US" sz="2400" b="1" dirty="0" err="1"/>
              <a:t>Tính</a:t>
            </a:r>
            <a:r>
              <a:rPr lang="en-US" sz="2400" b="1" dirty="0"/>
              <a:t> </a:t>
            </a:r>
            <a:r>
              <a:rPr lang="en-US" sz="2400" b="1" dirty="0" err="1"/>
              <a:t>khóa</a:t>
            </a:r>
            <a:r>
              <a:rPr lang="en-US" sz="2400" b="1" dirty="0"/>
              <a:t> </a:t>
            </a:r>
            <a:r>
              <a:rPr lang="en-US" sz="2400" b="1" dirty="0" err="1"/>
              <a:t>bí</a:t>
            </a:r>
            <a:r>
              <a:rPr lang="en-US" sz="2400" b="1" dirty="0"/>
              <a:t> </a:t>
            </a:r>
            <a:r>
              <a:rPr lang="en-US" sz="2400" b="1" dirty="0" err="1"/>
              <a:t>mật</a:t>
            </a:r>
            <a:r>
              <a:rPr lang="en-US" sz="2400" b="1" dirty="0"/>
              <a:t> d:</a:t>
            </a:r>
          </a:p>
          <a:p>
            <a:pPr>
              <a:buFont typeface="Wingdings" panose="05000000000000000000" pitchFamily="2" charset="2"/>
              <a:buChar char="ü"/>
            </a:pPr>
            <a:r>
              <a:rPr lang="vi-VN" sz="2400" dirty="0">
                <a:latin typeface="Lato"/>
                <a:ea typeface="Lato"/>
                <a:cs typeface="Lato"/>
              </a:rPr>
              <a:t>Khóa bí mật d được tính dựa trên e và </a:t>
            </a:r>
            <a:r>
              <a:rPr lang="el-GR" sz="2400" dirty="0">
                <a:latin typeface="Lato"/>
                <a:ea typeface="Lato"/>
                <a:cs typeface="Lato"/>
              </a:rPr>
              <a:t>ϕ(</a:t>
            </a:r>
            <a:r>
              <a:rPr lang="vi-VN" sz="2400" dirty="0">
                <a:latin typeface="Lato"/>
                <a:ea typeface="Lato"/>
                <a:cs typeface="Lato"/>
              </a:rPr>
              <a:t>n) sao cho: </a:t>
            </a:r>
            <a:r>
              <a:rPr lang="vi-VN" sz="2400" dirty="0" err="1">
                <a:latin typeface="Lato"/>
                <a:ea typeface="Lato"/>
                <a:cs typeface="Lato"/>
              </a:rPr>
              <a:t>d×e</a:t>
            </a:r>
            <a:r>
              <a:rPr lang="vi-VN" sz="2400" dirty="0">
                <a:latin typeface="Lato"/>
                <a:ea typeface="Lato"/>
                <a:cs typeface="Lato"/>
              </a:rPr>
              <a:t> = 1 (</a:t>
            </a:r>
            <a:r>
              <a:rPr lang="vi-VN" sz="2400" dirty="0" err="1">
                <a:latin typeface="Lato"/>
                <a:ea typeface="Lato"/>
                <a:cs typeface="Lato"/>
              </a:rPr>
              <a:t>mod</a:t>
            </a:r>
            <a:r>
              <a:rPr lang="vi-VN" sz="2400" dirty="0">
                <a:latin typeface="Lato"/>
                <a:ea typeface="Lato"/>
                <a:cs typeface="Lato"/>
              </a:rPr>
              <a:t> </a:t>
            </a:r>
            <a:r>
              <a:rPr lang="el-GR" sz="2400" dirty="0">
                <a:latin typeface="Lato"/>
                <a:ea typeface="Lato"/>
                <a:cs typeface="Lato"/>
              </a:rPr>
              <a:t>ϕ(</a:t>
            </a:r>
            <a:r>
              <a:rPr lang="vi-VN" sz="2400" dirty="0">
                <a:latin typeface="Lato"/>
                <a:ea typeface="Lato"/>
                <a:cs typeface="Lato"/>
              </a:rPr>
              <a:t>n)) </a:t>
            </a:r>
          </a:p>
          <a:p>
            <a:pPr fontAlgn="auto">
              <a:buFont typeface="Wingdings" panose="05000000000000000000" pitchFamily="2" charset="2"/>
              <a:buChar char="ü"/>
            </a:pPr>
            <a:r>
              <a:rPr lang="vi-VN" sz="2400" dirty="0"/>
              <a:t>Điều này có nghĩa là d là nghịch đảo modular của e theo </a:t>
            </a:r>
            <a:r>
              <a:rPr lang="el-GR" sz="2400" dirty="0"/>
              <a:t>ϕ(</a:t>
            </a:r>
            <a:r>
              <a:rPr lang="vi-VN" sz="2400" dirty="0"/>
              <a:t>n). Để tính d, người ta thường sử dụng thuật toán Euclid mở rộng</a:t>
            </a:r>
            <a:r>
              <a:rPr lang="en-US" sz="2400" dirty="0"/>
              <a:t>.</a:t>
            </a:r>
          </a:p>
          <a:p>
            <a:pPr fontAlgn="auto">
              <a:buFont typeface="Wingdings" panose="05000000000000000000" pitchFamily="2" charset="2"/>
              <a:buChar char="§"/>
            </a:pPr>
            <a:r>
              <a:rPr lang="en-US" sz="2400" b="1" dirty="0" err="1"/>
              <a:t>Khóa</a:t>
            </a:r>
            <a:r>
              <a:rPr lang="en-US" sz="2400" b="1" dirty="0"/>
              <a:t> </a:t>
            </a:r>
            <a:r>
              <a:rPr lang="en-US" sz="2400" b="1" dirty="0" err="1"/>
              <a:t>công</a:t>
            </a:r>
            <a:r>
              <a:rPr lang="en-US" sz="2400" b="1" dirty="0"/>
              <a:t> </a:t>
            </a:r>
            <a:r>
              <a:rPr lang="en-US" sz="2400" b="1" dirty="0" err="1"/>
              <a:t>khai</a:t>
            </a:r>
            <a:r>
              <a:rPr lang="en-US" sz="2400" b="1" dirty="0"/>
              <a:t> </a:t>
            </a:r>
            <a:r>
              <a:rPr lang="en-US" sz="2400" b="1" dirty="0" err="1"/>
              <a:t>và</a:t>
            </a:r>
            <a:r>
              <a:rPr lang="en-US" sz="2400" b="1" dirty="0"/>
              <a:t> </a:t>
            </a:r>
            <a:r>
              <a:rPr lang="en-US" sz="2400" b="1" dirty="0" err="1"/>
              <a:t>khóa</a:t>
            </a:r>
            <a:r>
              <a:rPr lang="en-US" sz="2400" b="1" dirty="0"/>
              <a:t> </a:t>
            </a:r>
            <a:r>
              <a:rPr lang="en-US" sz="2400" b="1" dirty="0" err="1"/>
              <a:t>bí</a:t>
            </a:r>
            <a:r>
              <a:rPr lang="en-US" sz="2400" b="1" dirty="0"/>
              <a:t> </a:t>
            </a:r>
            <a:r>
              <a:rPr lang="en-US" sz="2400" b="1" dirty="0" err="1"/>
              <a:t>mật</a:t>
            </a:r>
            <a:r>
              <a:rPr lang="en-US" sz="2400" b="1" dirty="0"/>
              <a:t>:</a:t>
            </a:r>
          </a:p>
          <a:p>
            <a:pPr fontAlgn="auto">
              <a:buFont typeface="Wingdings" panose="05000000000000000000" pitchFamily="2" charset="2"/>
              <a:buChar char="ü"/>
            </a:pPr>
            <a:r>
              <a:rPr lang="pt-BR" sz="2400" dirty="0"/>
              <a:t>Khóa công khai: Là cặp (e,n).</a:t>
            </a:r>
          </a:p>
          <a:p>
            <a:pPr fontAlgn="auto">
              <a:buFont typeface="Wingdings" panose="05000000000000000000" pitchFamily="2" charset="2"/>
              <a:buChar char="ü"/>
            </a:pPr>
            <a:r>
              <a:rPr lang="en-US" sz="2400" dirty="0" err="1"/>
              <a:t>Khóa</a:t>
            </a:r>
            <a:r>
              <a:rPr lang="en-US" sz="2400" dirty="0"/>
              <a:t> </a:t>
            </a:r>
            <a:r>
              <a:rPr lang="en-US" sz="2400" dirty="0" err="1"/>
              <a:t>bí</a:t>
            </a:r>
            <a:r>
              <a:rPr lang="en-US" sz="2400" dirty="0"/>
              <a:t> </a:t>
            </a:r>
            <a:r>
              <a:rPr lang="en-US" sz="2400" dirty="0" err="1"/>
              <a:t>mật</a:t>
            </a:r>
            <a:r>
              <a:rPr lang="en-US" sz="2400" dirty="0"/>
              <a:t>: </a:t>
            </a:r>
            <a:r>
              <a:rPr lang="en-US" sz="2400" dirty="0" err="1"/>
              <a:t>Là</a:t>
            </a:r>
            <a:r>
              <a:rPr lang="en-US" sz="2400" dirty="0"/>
              <a:t> </a:t>
            </a:r>
            <a:r>
              <a:rPr lang="en-US" sz="2400" dirty="0" err="1"/>
              <a:t>cặp</a:t>
            </a:r>
            <a:r>
              <a:rPr lang="en-US" sz="2400" dirty="0"/>
              <a:t> (</a:t>
            </a:r>
            <a:r>
              <a:rPr lang="en-US" sz="2400" dirty="0" err="1"/>
              <a:t>d,n</a:t>
            </a:r>
            <a:r>
              <a:rPr lang="en-US" sz="2400" dirty="0"/>
              <a:t>).</a:t>
            </a:r>
            <a:endParaRPr lang="vi-VN" sz="2400" b="1" dirty="0"/>
          </a:p>
          <a:p>
            <a:endParaRPr lang="en-US" sz="2400" dirty="0"/>
          </a:p>
        </p:txBody>
      </p:sp>
      <p:sp>
        <p:nvSpPr>
          <p:cNvPr id="4" name="Slide Number Placeholder 3"/>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108158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THUẬT TOÁN RSA</a:t>
            </a:r>
          </a:p>
        </p:txBody>
      </p:sp>
      <p:sp>
        <p:nvSpPr>
          <p:cNvPr id="3" name="Text Placeholder 2"/>
          <p:cNvSpPr>
            <a:spLocks noGrp="1"/>
          </p:cNvSpPr>
          <p:nvPr>
            <p:ph type="body" sz="quarter" idx="13"/>
          </p:nvPr>
        </p:nvSpPr>
        <p:spPr>
          <a:xfrm>
            <a:off x="337539" y="783128"/>
            <a:ext cx="11743625" cy="4938713"/>
          </a:xfrm>
        </p:spPr>
        <p:txBody>
          <a:bodyPr lIns="91440" tIns="45720" rIns="91440" bIns="45720" anchor="t"/>
          <a:lstStyle/>
          <a:p>
            <a:pPr marL="0" indent="0">
              <a:buNone/>
            </a:pPr>
            <a:r>
              <a:rPr lang="en-US" sz="2400" b="1" i="1" u="sng" dirty="0"/>
              <a:t>VD:  </a:t>
            </a:r>
            <a:r>
              <a:rPr lang="en-US" sz="2400" dirty="0"/>
              <a:t>RSA </a:t>
            </a:r>
            <a:r>
              <a:rPr lang="en-US" sz="2400" dirty="0" err="1"/>
              <a:t>kết</a:t>
            </a:r>
            <a:r>
              <a:rPr lang="en-US" sz="2400" dirty="0"/>
              <a:t> </a:t>
            </a:r>
            <a:r>
              <a:rPr lang="en-US" sz="2400" dirty="0" err="1"/>
              <a:t>hợp</a:t>
            </a:r>
            <a:r>
              <a:rPr lang="en-US" sz="2400" dirty="0"/>
              <a:t> </a:t>
            </a:r>
            <a:r>
              <a:rPr lang="en-US" sz="2400" dirty="0" err="1"/>
              <a:t>với</a:t>
            </a:r>
            <a:r>
              <a:rPr lang="en-US" sz="2400" dirty="0"/>
              <a:t> </a:t>
            </a:r>
            <a:r>
              <a:rPr lang="en-US" sz="2400" dirty="0" err="1"/>
              <a:t>phần</a:t>
            </a:r>
            <a:r>
              <a:rPr lang="en-US" sz="2400" dirty="0"/>
              <a:t> </a:t>
            </a:r>
            <a:r>
              <a:rPr lang="en-US" sz="2400" dirty="0" err="1"/>
              <a:t>sinh</a:t>
            </a:r>
            <a:r>
              <a:rPr lang="en-US" sz="2400" dirty="0"/>
              <a:t> </a:t>
            </a:r>
            <a:r>
              <a:rPr lang="en-US" sz="2400" dirty="0" err="1"/>
              <a:t>khóa</a:t>
            </a:r>
            <a:r>
              <a:rPr lang="en-US" sz="2400" dirty="0"/>
              <a:t> </a:t>
            </a:r>
            <a:r>
              <a:rPr lang="en-US" sz="2400" dirty="0" err="1"/>
              <a:t>và</a:t>
            </a:r>
            <a:r>
              <a:rPr lang="en-US" sz="2400" dirty="0"/>
              <a:t> </a:t>
            </a:r>
            <a:r>
              <a:rPr lang="en-US" sz="2400" dirty="0" err="1"/>
              <a:t>mã</a:t>
            </a:r>
            <a:r>
              <a:rPr lang="en-US" sz="2400" dirty="0"/>
              <a:t> </a:t>
            </a:r>
            <a:r>
              <a:rPr lang="en-US" sz="2400" dirty="0" err="1"/>
              <a:t>hóa</a:t>
            </a:r>
            <a:r>
              <a:rPr lang="en-US" sz="2400" dirty="0"/>
              <a:t>:</a:t>
            </a:r>
          </a:p>
          <a:p>
            <a:pPr marL="0" indent="0" fontAlgn="auto">
              <a:buNone/>
            </a:pPr>
            <a:r>
              <a:rPr lang="en-US" sz="2400" dirty="0" err="1"/>
              <a:t>Giả</a:t>
            </a:r>
            <a:r>
              <a:rPr lang="en-US" sz="2400" dirty="0"/>
              <a:t> </a:t>
            </a:r>
            <a:r>
              <a:rPr lang="en-US" sz="2400" dirty="0" err="1"/>
              <a:t>sử</a:t>
            </a:r>
            <a:r>
              <a:rPr lang="en-US" sz="2400" dirty="0"/>
              <a:t> </a:t>
            </a:r>
            <a:r>
              <a:rPr lang="en-US" sz="2400" dirty="0" err="1"/>
              <a:t>bạn</a:t>
            </a:r>
            <a:r>
              <a:rPr lang="en-US" sz="2400" dirty="0"/>
              <a:t> </a:t>
            </a:r>
            <a:r>
              <a:rPr lang="en-US" sz="2400" dirty="0" err="1"/>
              <a:t>có</a:t>
            </a:r>
            <a:r>
              <a:rPr lang="en-US" sz="2400" dirty="0"/>
              <a:t> </a:t>
            </a:r>
            <a:r>
              <a:rPr lang="en-US" sz="2400" dirty="0" err="1"/>
              <a:t>cặp</a:t>
            </a:r>
            <a:r>
              <a:rPr lang="en-US" sz="2400" dirty="0"/>
              <a:t> </a:t>
            </a:r>
            <a:r>
              <a:rPr lang="en-US" sz="2400" dirty="0" err="1"/>
              <a:t>khóa</a:t>
            </a:r>
            <a:r>
              <a:rPr lang="en-US" sz="2400" dirty="0"/>
              <a:t> RSA </a:t>
            </a:r>
            <a:r>
              <a:rPr lang="en-US" sz="2400" dirty="0" err="1"/>
              <a:t>với</a:t>
            </a:r>
            <a:r>
              <a:rPr lang="en-US" sz="2400" dirty="0"/>
              <a:t> </a:t>
            </a:r>
            <a:r>
              <a:rPr lang="en-US" sz="2400" dirty="0" err="1"/>
              <a:t>các</a:t>
            </a:r>
            <a:r>
              <a:rPr lang="en-US" sz="2400" dirty="0"/>
              <a:t> </a:t>
            </a:r>
            <a:r>
              <a:rPr lang="en-US" sz="2400" dirty="0" err="1"/>
              <a:t>tham</a:t>
            </a:r>
            <a:r>
              <a:rPr lang="en-US" sz="2400" dirty="0"/>
              <a:t> </a:t>
            </a:r>
            <a:r>
              <a:rPr lang="en-US" sz="2400" dirty="0" err="1"/>
              <a:t>số</a:t>
            </a:r>
            <a:r>
              <a:rPr lang="en-US" sz="2400" dirty="0"/>
              <a:t>: p=61, q=53 </a:t>
            </a:r>
          </a:p>
          <a:p>
            <a:pPr fontAlgn="auto">
              <a:buFont typeface="Wingdings" panose="05000000000000000000" pitchFamily="2" charset="2"/>
              <a:buChar char="Ø"/>
            </a:pPr>
            <a:r>
              <a:rPr lang="en-US" sz="2400" dirty="0">
                <a:latin typeface="Lato"/>
                <a:ea typeface="Lato"/>
                <a:cs typeface="Lato"/>
              </a:rPr>
              <a:t> </a:t>
            </a:r>
            <a:r>
              <a:rPr lang="en-US" sz="2400" dirty="0" err="1">
                <a:latin typeface="Lato"/>
                <a:ea typeface="Lato"/>
                <a:cs typeface="Lato"/>
              </a:rPr>
              <a:t>Tính</a:t>
            </a:r>
            <a:r>
              <a:rPr lang="en-US" sz="2400" dirty="0">
                <a:latin typeface="Lato"/>
                <a:ea typeface="Lato"/>
                <a:cs typeface="Lato"/>
              </a:rPr>
              <a:t> </a:t>
            </a:r>
            <a:r>
              <a:rPr lang="pt-BR" sz="2400" dirty="0">
                <a:latin typeface="Lato"/>
                <a:ea typeface="Lato"/>
                <a:cs typeface="Lato"/>
              </a:rPr>
              <a:t>n = p × q = 61 × 53 = 3233 </a:t>
            </a:r>
          </a:p>
          <a:p>
            <a:pPr fontAlgn="auto">
              <a:buFont typeface="Wingdings" panose="05000000000000000000" pitchFamily="2" charset="2"/>
              <a:buChar char="Ø"/>
            </a:pPr>
            <a:r>
              <a:rPr lang="pt-BR" sz="2400" dirty="0">
                <a:latin typeface="Lato"/>
                <a:ea typeface="Lato"/>
                <a:cs typeface="Lato"/>
              </a:rPr>
              <a:t> Tính ϕ(n) = (61−1) × (53−1) = 3120 </a:t>
            </a:r>
          </a:p>
          <a:p>
            <a:pPr fontAlgn="auto">
              <a:buFont typeface="Wingdings" panose="05000000000000000000" pitchFamily="2" charset="2"/>
              <a:buChar char="Ø"/>
            </a:pPr>
            <a:r>
              <a:rPr lang="en-US" sz="2400" dirty="0">
                <a:latin typeface="Lato"/>
                <a:ea typeface="Lato"/>
                <a:cs typeface="Lato"/>
              </a:rPr>
              <a:t> </a:t>
            </a:r>
            <a:r>
              <a:rPr lang="en-US" sz="2400" dirty="0" err="1">
                <a:latin typeface="Lato"/>
                <a:ea typeface="Lato"/>
                <a:cs typeface="Lato"/>
              </a:rPr>
              <a:t>Chọn</a:t>
            </a:r>
            <a:r>
              <a:rPr lang="en-US" sz="2400" dirty="0">
                <a:latin typeface="Lato"/>
                <a:ea typeface="Lato"/>
                <a:cs typeface="Lato"/>
              </a:rPr>
              <a:t> e = 17 (</a:t>
            </a:r>
            <a:r>
              <a:rPr lang="en-US" sz="2400" dirty="0" err="1">
                <a:latin typeface="Lato"/>
                <a:ea typeface="Lato"/>
                <a:cs typeface="Lato"/>
              </a:rPr>
              <a:t>thoả</a:t>
            </a:r>
            <a:r>
              <a:rPr lang="en-US" sz="2400" dirty="0">
                <a:latin typeface="Lato"/>
                <a:ea typeface="Lato"/>
                <a:cs typeface="Lato"/>
              </a:rPr>
              <a:t> </a:t>
            </a:r>
            <a:r>
              <a:rPr lang="en-US" sz="2400" dirty="0" err="1">
                <a:latin typeface="Lato"/>
                <a:ea typeface="Lato"/>
                <a:cs typeface="Lato"/>
              </a:rPr>
              <a:t>mãn</a:t>
            </a:r>
            <a:r>
              <a:rPr lang="en-US" sz="2400" dirty="0">
                <a:latin typeface="Lato"/>
                <a:ea typeface="Lato"/>
                <a:cs typeface="Lato"/>
              </a:rPr>
              <a:t> </a:t>
            </a:r>
            <a:r>
              <a:rPr lang="en-US" sz="2400" dirty="0" err="1">
                <a:latin typeface="Lato"/>
                <a:ea typeface="Lato"/>
                <a:cs typeface="Lato"/>
              </a:rPr>
              <a:t>gcd</a:t>
            </a:r>
            <a:r>
              <a:rPr lang="en-US" sz="2400" dirty="0">
                <a:latin typeface="Lato"/>
                <a:ea typeface="Lato"/>
                <a:cs typeface="Lato"/>
              </a:rPr>
              <a:t>(17, 3120) = 1).</a:t>
            </a:r>
          </a:p>
          <a:p>
            <a:pPr fontAlgn="auto">
              <a:buFont typeface="Wingdings" panose="05000000000000000000" pitchFamily="2" charset="2"/>
              <a:buChar char="Ø"/>
            </a:pPr>
            <a:r>
              <a:rPr lang="en-US" sz="2400" dirty="0">
                <a:latin typeface="Lato"/>
                <a:ea typeface="Lato"/>
                <a:cs typeface="Lato"/>
              </a:rPr>
              <a:t> </a:t>
            </a:r>
            <a:r>
              <a:rPr lang="en-US" sz="2400" dirty="0" err="1">
                <a:latin typeface="Lato"/>
                <a:ea typeface="Lato"/>
                <a:cs typeface="Lato"/>
              </a:rPr>
              <a:t>Tính</a:t>
            </a:r>
            <a:r>
              <a:rPr lang="en-US" sz="2400" dirty="0">
                <a:latin typeface="Lato"/>
                <a:ea typeface="Lato"/>
                <a:cs typeface="Lato"/>
              </a:rPr>
              <a:t> d </a:t>
            </a:r>
            <a:r>
              <a:rPr lang="en-US" sz="2400" dirty="0" err="1">
                <a:latin typeface="Lato"/>
                <a:ea typeface="Lato"/>
                <a:cs typeface="Lato"/>
              </a:rPr>
              <a:t>sao</a:t>
            </a:r>
            <a:r>
              <a:rPr lang="en-US" sz="2400" dirty="0">
                <a:latin typeface="Lato"/>
                <a:ea typeface="Lato"/>
                <a:cs typeface="Lato"/>
              </a:rPr>
              <a:t> </a:t>
            </a:r>
            <a:r>
              <a:rPr lang="en-US" sz="2400" dirty="0" err="1">
                <a:latin typeface="Lato"/>
                <a:ea typeface="Lato"/>
                <a:cs typeface="Lato"/>
              </a:rPr>
              <a:t>cho</a:t>
            </a:r>
            <a:r>
              <a:rPr lang="en-US" sz="2400" dirty="0">
                <a:latin typeface="Lato"/>
                <a:ea typeface="Lato"/>
                <a:cs typeface="Lato"/>
              </a:rPr>
              <a:t> </a:t>
            </a:r>
            <a:r>
              <a:rPr lang="da-DK" sz="2400" dirty="0">
                <a:latin typeface="Lato"/>
                <a:ea typeface="Lato"/>
                <a:cs typeface="Lato"/>
              </a:rPr>
              <a:t>d × 17 ≡ 1 (mod 3120), nên </a:t>
            </a:r>
            <a:r>
              <a:rPr lang="en-US" sz="2400" dirty="0">
                <a:latin typeface="Lato"/>
                <a:ea typeface="Lato"/>
                <a:cs typeface="Lato"/>
              </a:rPr>
              <a:t>d = 2753</a:t>
            </a:r>
          </a:p>
          <a:p>
            <a:pPr>
              <a:buFont typeface="Wingdings" panose="05000000000000000000" pitchFamily="2" charset="2"/>
              <a:buChar char="Ø"/>
            </a:pPr>
            <a:r>
              <a:rPr lang="en-US" sz="2400" b="1" dirty="0" err="1">
                <a:latin typeface="Lato"/>
                <a:ea typeface="Lato"/>
                <a:cs typeface="Lato"/>
              </a:rPr>
              <a:t>Kết</a:t>
            </a:r>
            <a:r>
              <a:rPr lang="en-US" sz="2400" b="1" dirty="0">
                <a:latin typeface="Lato"/>
                <a:ea typeface="Lato"/>
                <a:cs typeface="Lato"/>
              </a:rPr>
              <a:t> </a:t>
            </a:r>
            <a:r>
              <a:rPr lang="en-US" sz="2400" b="1" dirty="0" err="1">
                <a:latin typeface="Lato"/>
                <a:ea typeface="Lato"/>
                <a:cs typeface="Lato"/>
              </a:rPr>
              <a:t>quả</a:t>
            </a:r>
            <a:r>
              <a:rPr lang="en-US" sz="2400" b="1" dirty="0">
                <a:latin typeface="Lato"/>
                <a:ea typeface="Lato"/>
                <a:cs typeface="Lato"/>
              </a:rPr>
              <a:t>:  </a:t>
            </a:r>
            <a:r>
              <a:rPr lang="en-US" sz="2400" i="1" dirty="0" err="1">
                <a:latin typeface="Lato"/>
                <a:ea typeface="Lato"/>
                <a:cs typeface="Lato"/>
              </a:rPr>
              <a:t>Khóa</a:t>
            </a:r>
            <a:r>
              <a:rPr lang="en-US" sz="2400" i="1" dirty="0">
                <a:latin typeface="Lato"/>
                <a:ea typeface="Lato"/>
                <a:cs typeface="Lato"/>
              </a:rPr>
              <a:t> </a:t>
            </a:r>
            <a:r>
              <a:rPr lang="en-US" sz="2400" i="1" dirty="0" err="1">
                <a:latin typeface="Lato"/>
                <a:ea typeface="Lato"/>
                <a:cs typeface="Lato"/>
              </a:rPr>
              <a:t>công</a:t>
            </a:r>
            <a:r>
              <a:rPr lang="en-US" sz="2400" i="1" dirty="0">
                <a:latin typeface="Lato"/>
                <a:ea typeface="Lato"/>
                <a:cs typeface="Lato"/>
              </a:rPr>
              <a:t> </a:t>
            </a:r>
            <a:r>
              <a:rPr lang="en-US" sz="2400" i="1" dirty="0" err="1">
                <a:latin typeface="Lato"/>
                <a:ea typeface="Lato"/>
                <a:cs typeface="Lato"/>
              </a:rPr>
              <a:t>khai</a:t>
            </a:r>
            <a:r>
              <a:rPr lang="en-US" sz="2400" dirty="0">
                <a:latin typeface="Lato"/>
                <a:ea typeface="Lato"/>
                <a:cs typeface="Lato"/>
              </a:rPr>
              <a:t>: (e = 17, n = 3233).  </a:t>
            </a:r>
            <a:r>
              <a:rPr lang="en-US" sz="2400" i="1" dirty="0" err="1">
                <a:latin typeface="Lato"/>
                <a:ea typeface="Lato"/>
                <a:cs typeface="Lato"/>
              </a:rPr>
              <a:t>Khóa</a:t>
            </a:r>
            <a:r>
              <a:rPr lang="en-US" sz="2400" i="1" dirty="0">
                <a:latin typeface="Lato"/>
                <a:ea typeface="Lato"/>
                <a:cs typeface="Lato"/>
              </a:rPr>
              <a:t> </a:t>
            </a:r>
            <a:r>
              <a:rPr lang="en-US" sz="2400" i="1" dirty="0" err="1">
                <a:latin typeface="Lato"/>
                <a:ea typeface="Lato"/>
                <a:cs typeface="Lato"/>
              </a:rPr>
              <a:t>bí</a:t>
            </a:r>
            <a:r>
              <a:rPr lang="en-US" sz="2400" i="1" dirty="0">
                <a:latin typeface="Lato"/>
                <a:ea typeface="Lato"/>
                <a:cs typeface="Lato"/>
              </a:rPr>
              <a:t> </a:t>
            </a:r>
            <a:r>
              <a:rPr lang="en-US" sz="2400" i="1" dirty="0" err="1">
                <a:latin typeface="Lato"/>
                <a:ea typeface="Lato"/>
                <a:cs typeface="Lato"/>
              </a:rPr>
              <a:t>mật</a:t>
            </a:r>
            <a:r>
              <a:rPr lang="en-US" sz="2400" dirty="0">
                <a:latin typeface="Lato"/>
                <a:ea typeface="Lato"/>
                <a:cs typeface="Lato"/>
              </a:rPr>
              <a:t>: (d = 2753, n = 3233)</a:t>
            </a:r>
          </a:p>
          <a:p>
            <a:pPr marL="0" indent="0" fontAlgn="auto">
              <a:buNone/>
            </a:pPr>
            <a:r>
              <a:rPr lang="vi-VN" sz="2400" b="1" dirty="0"/>
              <a:t>Mã hóa</a:t>
            </a:r>
            <a:r>
              <a:rPr lang="vi-VN" sz="2400" dirty="0"/>
              <a:t>: Giả sử thông điệp là M = 65. Bản mã C sẽ được tính như sau: </a:t>
            </a:r>
          </a:p>
          <a:p>
            <a:pPr marL="0" indent="0" fontAlgn="auto">
              <a:buNone/>
            </a:pPr>
            <a:r>
              <a:rPr lang="en-US" sz="2400" dirty="0"/>
              <a:t>                                     </a:t>
            </a:r>
            <a:r>
              <a:rPr lang="vi-VN" sz="2400" dirty="0"/>
              <a:t>𝐶 = 65</a:t>
            </a:r>
            <a:r>
              <a:rPr lang="en-US" sz="2400" dirty="0"/>
              <a:t>^</a:t>
            </a:r>
            <a:r>
              <a:rPr lang="vi-VN" sz="2400" dirty="0"/>
              <a:t>17 𝑚𝑜𝑑 3233 = 2790</a:t>
            </a:r>
            <a:endParaRPr lang="en-US" sz="2400" dirty="0"/>
          </a:p>
          <a:p>
            <a:pPr marL="0" indent="0" fontAlgn="auto">
              <a:buNone/>
            </a:pPr>
            <a:r>
              <a:rPr lang="vi-VN" sz="2400" b="1" dirty="0"/>
              <a:t>Giải mã</a:t>
            </a:r>
            <a:r>
              <a:rPr lang="vi-VN" sz="2400" dirty="0"/>
              <a:t>: Khi nhận được C = 2790, sử dụng khóa riêng để giải mã: </a:t>
            </a:r>
          </a:p>
          <a:p>
            <a:pPr marL="0" indent="0" fontAlgn="auto">
              <a:buNone/>
            </a:pPr>
            <a:r>
              <a:rPr lang="en-US" sz="2400" dirty="0"/>
              <a:t>                                     </a:t>
            </a:r>
            <a:r>
              <a:rPr lang="vi-VN" sz="2400" dirty="0"/>
              <a:t>𝑀 = 2790</a:t>
            </a:r>
            <a:r>
              <a:rPr lang="en-US" sz="2400" dirty="0"/>
              <a:t>^</a:t>
            </a:r>
            <a:r>
              <a:rPr lang="vi-VN" sz="2400" dirty="0"/>
              <a:t>2753 𝑚𝑜𝑑 3233 =65</a:t>
            </a:r>
            <a:endParaRPr lang="en-US" sz="2400" dirty="0"/>
          </a:p>
          <a:p>
            <a:pPr marL="0" indent="0" fontAlgn="auto">
              <a:buNone/>
            </a:pPr>
            <a:r>
              <a:rPr lang="en-US" sz="2400" dirty="0"/>
              <a:t>         </a:t>
            </a:r>
            <a:r>
              <a:rPr lang="vi-VN" sz="2400" dirty="0"/>
              <a:t>Thông điệp gốc M = 65 đã được khôi phục chính xác. </a:t>
            </a:r>
          </a:p>
          <a:p>
            <a:pPr marL="0" indent="0" fontAlgn="auto">
              <a:buNone/>
            </a:pPr>
            <a:endParaRPr lang="vi-VN" sz="2400" dirty="0"/>
          </a:p>
          <a:p>
            <a:pPr marL="0" indent="0" fontAlgn="auto">
              <a:buNone/>
            </a:pPr>
            <a:endParaRPr lang="en-US" dirty="0"/>
          </a:p>
          <a:p>
            <a:pPr marL="0" indent="0">
              <a:buNone/>
            </a:pPr>
            <a:endParaRPr lang="en-US" sz="2400" dirty="0"/>
          </a:p>
        </p:txBody>
      </p:sp>
      <p:sp>
        <p:nvSpPr>
          <p:cNvPr id="4" name="Slide Number Placeholder 3"/>
          <p:cNvSpPr>
            <a:spLocks noGrp="1"/>
          </p:cNvSpPr>
          <p:nvPr>
            <p:ph type="sldNum" sz="quarter" idx="12"/>
          </p:nvPr>
        </p:nvSpPr>
        <p:spPr/>
        <p:txBody>
          <a:bodyPr/>
          <a:lstStyle/>
          <a:p>
            <a:fld id="{9EA0BE3B-158A-4EDF-80DC-E394A0D1600F}" type="slidenum">
              <a:rPr lang="en-US" smtClean="0"/>
              <a:pPr/>
              <a:t>16</a:t>
            </a:fld>
            <a:endParaRPr lang="en-US"/>
          </a:p>
        </p:txBody>
      </p:sp>
    </p:spTree>
    <p:extLst>
      <p:ext uri="{BB962C8B-B14F-4D97-AF65-F5344CB8AC3E}">
        <p14:creationId xmlns:p14="http://schemas.microsoft.com/office/powerpoint/2010/main" val="40548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1266892" y="2156572"/>
            <a:ext cx="9261219"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en-US" sz="8000" dirty="0"/>
              <a:t>Public-key</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1103011" y="3600490"/>
            <a:ext cx="6107472" cy="173068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t>Môn</a:t>
            </a:r>
            <a:r>
              <a:rPr lang="en-US" sz="2400" b="0" dirty="0"/>
              <a:t> </a:t>
            </a:r>
            <a:r>
              <a:rPr lang="en-US" sz="2400" b="0" dirty="0" err="1"/>
              <a:t>học</a:t>
            </a:r>
            <a:r>
              <a:rPr lang="en-US" sz="2400" b="0" dirty="0"/>
              <a:t>: </a:t>
            </a:r>
            <a:r>
              <a:rPr lang="en-US" sz="2400" b="0" dirty="0" err="1"/>
              <a:t>Lý</a:t>
            </a:r>
            <a:r>
              <a:rPr lang="en-US" sz="2400" b="0" dirty="0"/>
              <a:t> </a:t>
            </a:r>
            <a:r>
              <a:rPr lang="en-US" sz="2400" b="0" dirty="0" err="1"/>
              <a:t>thuyết</a:t>
            </a:r>
            <a:r>
              <a:rPr lang="en-US" sz="2400" b="0" dirty="0"/>
              <a:t> </a:t>
            </a:r>
            <a:r>
              <a:rPr lang="en-US" sz="2400" b="0" dirty="0" err="1"/>
              <a:t>mật</a:t>
            </a:r>
            <a:r>
              <a:rPr lang="en-US" sz="2400" b="0" dirty="0"/>
              <a:t> </a:t>
            </a:r>
            <a:r>
              <a:rPr lang="en-US" sz="2400" b="0" dirty="0" err="1"/>
              <a:t>mã</a:t>
            </a:r>
            <a:endParaRPr lang="en-US" sz="2400" b="0" dirty="0"/>
          </a:p>
          <a:p>
            <a:r>
              <a:rPr lang="en-US" sz="2400" b="0" dirty="0" err="1"/>
              <a:t>Mã</a:t>
            </a:r>
            <a:r>
              <a:rPr lang="en-US" sz="2400" b="0" dirty="0"/>
              <a:t> </a:t>
            </a:r>
            <a:r>
              <a:rPr lang="en-US" sz="2400" b="0" dirty="0" err="1"/>
              <a:t>lớp</a:t>
            </a:r>
            <a:r>
              <a:rPr lang="en-US" sz="2400" b="0" dirty="0"/>
              <a:t>: 163178</a:t>
            </a:r>
          </a:p>
          <a:p>
            <a:r>
              <a:rPr lang="en-US" sz="2400" b="0" dirty="0"/>
              <a:t>GVHD: </a:t>
            </a:r>
            <a:r>
              <a:rPr lang="en-US" sz="2400" b="0" dirty="0" err="1"/>
              <a:t>Tạ</a:t>
            </a:r>
            <a:r>
              <a:rPr lang="en-US" sz="2400" b="0" dirty="0"/>
              <a:t> </a:t>
            </a:r>
            <a:r>
              <a:rPr lang="en-US" sz="2400" b="0" dirty="0" err="1"/>
              <a:t>Thị</a:t>
            </a:r>
            <a:r>
              <a:rPr lang="en-US" sz="2400" b="0" dirty="0"/>
              <a:t> Kim </a:t>
            </a:r>
            <a:r>
              <a:rPr lang="en-US" sz="2400" b="0" dirty="0" err="1"/>
              <a:t>Huệ</a:t>
            </a:r>
            <a:endParaRPr lang="en-US" sz="2400" b="0" dirty="0"/>
          </a:p>
          <a:p>
            <a:r>
              <a:rPr lang="en-US" sz="2400" b="0" dirty="0" err="1"/>
              <a:t>Nhóm</a:t>
            </a:r>
            <a:r>
              <a:rPr lang="en-US" sz="2400" b="0" dirty="0"/>
              <a:t> </a:t>
            </a:r>
            <a:r>
              <a:rPr lang="en-US" sz="2400" b="0" dirty="0" err="1"/>
              <a:t>thực</a:t>
            </a:r>
            <a:r>
              <a:rPr lang="en-US" sz="2400" b="0" dirty="0"/>
              <a:t> </a:t>
            </a:r>
            <a:r>
              <a:rPr lang="en-US" sz="2400" b="0" dirty="0" err="1"/>
              <a:t>hiện</a:t>
            </a:r>
            <a:r>
              <a:rPr lang="en-US" sz="2400" b="0" dirty="0"/>
              <a:t>: </a:t>
            </a:r>
            <a:r>
              <a:rPr lang="en-US" sz="2400" b="0" dirty="0" err="1"/>
              <a:t>Nhóm</a:t>
            </a:r>
            <a:r>
              <a:rPr lang="en-US" sz="2400" b="0" dirty="0"/>
              <a:t> 7</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6836" y="2479132"/>
            <a:ext cx="6082146" cy="3624959"/>
          </a:xfrm>
          <a:prstGeom prst="rect">
            <a:avLst/>
          </a:prstGeom>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 </a:t>
            </a:r>
            <a:r>
              <a:rPr lang="en-US" err="1"/>
              <a:t>Tổng</a:t>
            </a:r>
            <a:r>
              <a:rPr lang="en-US"/>
              <a:t> </a:t>
            </a:r>
            <a:r>
              <a:rPr lang="en-US" err="1"/>
              <a:t>quan</a:t>
            </a:r>
            <a:r>
              <a:rPr lang="en-US"/>
              <a:t> </a:t>
            </a:r>
            <a:r>
              <a:rPr lang="en-US" err="1"/>
              <a:t>về</a:t>
            </a:r>
            <a:r>
              <a:rPr lang="en-US"/>
              <a:t> public-key</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458054" y="1514914"/>
            <a:ext cx="11589174" cy="3281856"/>
          </a:xfrm>
        </p:spPr>
        <p:txBody>
          <a:bodyPr/>
          <a:lstStyle/>
          <a:p>
            <a:pPr algn="just"/>
            <a:r>
              <a:rPr lang="en-US" sz="2400" dirty="0"/>
              <a:t>Public key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là</a:t>
            </a:r>
            <a:r>
              <a:rPr lang="en-US" sz="2400" dirty="0"/>
              <a:t> </a:t>
            </a:r>
            <a:r>
              <a:rPr lang="en-US" sz="2400" dirty="0" err="1"/>
              <a:t>một</a:t>
            </a:r>
            <a:r>
              <a:rPr lang="en-US" sz="2400" dirty="0"/>
              <a:t> </a:t>
            </a:r>
            <a:r>
              <a:rPr lang="en-US" sz="2400" dirty="0" err="1"/>
              <a:t>khóa</a:t>
            </a:r>
            <a:r>
              <a:rPr lang="en-US" sz="2400" dirty="0"/>
              <a:t> </a:t>
            </a:r>
            <a:r>
              <a:rPr lang="en-US" sz="2400" dirty="0" err="1"/>
              <a:t>trong</a:t>
            </a:r>
            <a:r>
              <a:rPr lang="en-US" sz="2400" dirty="0"/>
              <a:t> </a:t>
            </a:r>
            <a:r>
              <a:rPr lang="en-US" sz="2400" dirty="0" err="1"/>
              <a:t>hệ</a:t>
            </a:r>
            <a:r>
              <a:rPr lang="en-US" sz="2400" dirty="0"/>
              <a:t> </a:t>
            </a:r>
            <a:r>
              <a:rPr lang="en-US" sz="2400" dirty="0" err="1"/>
              <a:t>mật</a:t>
            </a:r>
            <a:r>
              <a:rPr lang="en-US" sz="2400" dirty="0"/>
              <a:t> </a:t>
            </a:r>
            <a:r>
              <a:rPr lang="en-US" sz="2400" dirty="0" err="1"/>
              <a:t>mã</a:t>
            </a:r>
            <a:r>
              <a:rPr lang="en-US" sz="2400" dirty="0"/>
              <a:t> </a:t>
            </a:r>
            <a:r>
              <a:rPr lang="en-US" sz="2400" dirty="0" err="1"/>
              <a:t>khóa</a:t>
            </a:r>
            <a:r>
              <a:rPr lang="en-US" sz="2400" dirty="0"/>
              <a:t> </a:t>
            </a:r>
            <a:r>
              <a:rPr lang="en-US" sz="2400" dirty="0" err="1"/>
              <a:t>công</a:t>
            </a:r>
            <a:r>
              <a:rPr lang="en-US" sz="2400" dirty="0"/>
              <a:t> </a:t>
            </a:r>
            <a:r>
              <a:rPr lang="en-US" sz="2400" dirty="0" err="1"/>
              <a:t>khai</a:t>
            </a:r>
            <a:endParaRPr lang="en-US" sz="2400" dirty="0"/>
          </a:p>
          <a:p>
            <a:pPr algn="just"/>
            <a:r>
              <a:rPr lang="en-US" sz="2400" dirty="0" err="1"/>
              <a:t>Được</a:t>
            </a:r>
            <a:r>
              <a:rPr lang="en-US" sz="2400" dirty="0"/>
              <a:t> </a:t>
            </a:r>
            <a:r>
              <a:rPr lang="en-US" sz="2400" dirty="0" err="1"/>
              <a:t>công</a:t>
            </a:r>
            <a:r>
              <a:rPr lang="en-US" sz="2400" dirty="0"/>
              <a:t> </a:t>
            </a:r>
            <a:r>
              <a:rPr lang="en-US" sz="2400" dirty="0" err="1"/>
              <a:t>bố</a:t>
            </a:r>
            <a:r>
              <a:rPr lang="en-US" sz="2400" dirty="0"/>
              <a:t> </a:t>
            </a:r>
            <a:r>
              <a:rPr lang="en-US" sz="2400" dirty="0" err="1"/>
              <a:t>rộng</a:t>
            </a:r>
            <a:r>
              <a:rPr lang="en-US" sz="2400" dirty="0"/>
              <a:t> </a:t>
            </a:r>
            <a:r>
              <a:rPr lang="en-US" sz="2400" dirty="0" err="1"/>
              <a:t>rãi</a:t>
            </a:r>
            <a:r>
              <a:rPr lang="en-US" sz="2400" dirty="0"/>
              <a:t> </a:t>
            </a:r>
            <a:r>
              <a:rPr lang="en-US" sz="2400" dirty="0" err="1"/>
              <a:t>cho</a:t>
            </a:r>
            <a:r>
              <a:rPr lang="en-US" sz="2400" dirty="0"/>
              <a:t> </a:t>
            </a:r>
            <a:r>
              <a:rPr lang="en-US" sz="2400" dirty="0" err="1"/>
              <a:t>mọi</a:t>
            </a:r>
            <a:r>
              <a:rPr lang="en-US" sz="2400" dirty="0"/>
              <a:t> </a:t>
            </a:r>
            <a:r>
              <a:rPr lang="en-US" sz="2400" dirty="0" err="1"/>
              <a:t>người</a:t>
            </a:r>
            <a:r>
              <a:rPr lang="en-US" sz="2400" dirty="0"/>
              <a:t>.</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21433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AE8A-CEEC-EEEA-8613-DA320267E8A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A721CE04-3F4C-C9BE-3B2E-801024CEF4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966" y="2491419"/>
            <a:ext cx="6082146" cy="3624959"/>
          </a:xfrm>
          <a:prstGeom prst="rect">
            <a:avLst/>
          </a:prstGeom>
        </p:spPr>
      </p:pic>
      <p:sp>
        <p:nvSpPr>
          <p:cNvPr id="2" name="Title 1">
            <a:extLst>
              <a:ext uri="{FF2B5EF4-FFF2-40B4-BE49-F238E27FC236}">
                <a16:creationId xmlns:a16="http://schemas.microsoft.com/office/drawing/2014/main" id="{C9882C5F-0E67-A7B9-6782-A9DEAD97F0D9}"/>
              </a:ext>
            </a:extLst>
          </p:cNvPr>
          <p:cNvSpPr>
            <a:spLocks noGrp="1"/>
          </p:cNvSpPr>
          <p:nvPr>
            <p:ph type="title"/>
          </p:nvPr>
        </p:nvSpPr>
        <p:spPr/>
        <p:txBody>
          <a:bodyPr/>
          <a:lstStyle/>
          <a:p>
            <a:r>
              <a:rPr lang="en-US"/>
              <a:t>1. </a:t>
            </a:r>
            <a:r>
              <a:rPr lang="en-US" err="1"/>
              <a:t>Tổng</a:t>
            </a:r>
            <a:r>
              <a:rPr lang="en-US"/>
              <a:t> </a:t>
            </a:r>
            <a:r>
              <a:rPr lang="en-US" err="1"/>
              <a:t>quan</a:t>
            </a:r>
            <a:r>
              <a:rPr lang="en-US"/>
              <a:t> </a:t>
            </a:r>
            <a:r>
              <a:rPr lang="en-US" err="1"/>
              <a:t>về</a:t>
            </a:r>
            <a:r>
              <a:rPr lang="en-US"/>
              <a:t> public-key</a:t>
            </a:r>
          </a:p>
        </p:txBody>
      </p:sp>
      <p:sp>
        <p:nvSpPr>
          <p:cNvPr id="3" name="Content Placeholder 2">
            <a:extLst>
              <a:ext uri="{FF2B5EF4-FFF2-40B4-BE49-F238E27FC236}">
                <a16:creationId xmlns:a16="http://schemas.microsoft.com/office/drawing/2014/main" id="{D0A7CC94-5A1C-99E8-7A75-E9B026D0DB64}"/>
              </a:ext>
            </a:extLst>
          </p:cNvPr>
          <p:cNvSpPr>
            <a:spLocks noGrp="1"/>
          </p:cNvSpPr>
          <p:nvPr>
            <p:ph sz="quarter" idx="13"/>
          </p:nvPr>
        </p:nvSpPr>
        <p:spPr>
          <a:xfrm>
            <a:off x="458054" y="1514914"/>
            <a:ext cx="11589174" cy="3281856"/>
          </a:xfrm>
        </p:spPr>
        <p:txBody>
          <a:bodyPr/>
          <a:lstStyle/>
          <a:p>
            <a:pPr marL="0" indent="0" algn="just">
              <a:buNone/>
            </a:pPr>
            <a:r>
              <a:rPr lang="en-US" sz="2400" dirty="0"/>
              <a:t>- Public key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a:t>
            </a:r>
          </a:p>
          <a:p>
            <a:pPr algn="just"/>
            <a:r>
              <a:rPr lang="en-US" sz="2400" dirty="0" err="1"/>
              <a:t>Mã</a:t>
            </a:r>
            <a:r>
              <a:rPr lang="en-US" sz="2400" dirty="0"/>
              <a:t> </a:t>
            </a:r>
            <a:r>
              <a:rPr lang="en-US" sz="2400" dirty="0" err="1"/>
              <a:t>hóa</a:t>
            </a:r>
            <a:r>
              <a:rPr lang="en-US" sz="2400" dirty="0"/>
              <a:t> </a:t>
            </a:r>
            <a:r>
              <a:rPr lang="en-US" sz="2400" dirty="0" err="1"/>
              <a:t>khóa</a:t>
            </a:r>
            <a:r>
              <a:rPr lang="en-US" sz="2400" dirty="0"/>
              <a:t> </a:t>
            </a:r>
            <a:r>
              <a:rPr lang="en-US" sz="2400" dirty="0" err="1"/>
              <a:t>phiên</a:t>
            </a:r>
            <a:r>
              <a:rPr lang="en-US" sz="2400" dirty="0"/>
              <a:t> (session key): </a:t>
            </a:r>
            <a:r>
              <a:rPr lang="en-US" sz="2400" dirty="0" err="1"/>
              <a:t>mã</a:t>
            </a:r>
            <a:r>
              <a:rPr lang="en-US" sz="2400" dirty="0"/>
              <a:t> </a:t>
            </a:r>
            <a:r>
              <a:rPr lang="en-US" sz="2400" dirty="0" err="1"/>
              <a:t>hóa</a:t>
            </a:r>
            <a:r>
              <a:rPr lang="en-US" sz="2400" dirty="0"/>
              <a:t> </a:t>
            </a:r>
            <a:r>
              <a:rPr lang="en-US" sz="2400" dirty="0" err="1"/>
              <a:t>khóa</a:t>
            </a:r>
            <a:r>
              <a:rPr lang="en-US" sz="2400" dirty="0"/>
              <a:t> </a:t>
            </a:r>
            <a:r>
              <a:rPr lang="en-US" sz="2400" dirty="0" err="1"/>
              <a:t>đối</a:t>
            </a:r>
            <a:r>
              <a:rPr lang="en-US" sz="2400" dirty="0"/>
              <a:t> </a:t>
            </a:r>
            <a:r>
              <a:rPr lang="en-US" sz="2400" dirty="0" err="1"/>
              <a:t>xứng</a:t>
            </a:r>
            <a:r>
              <a:rPr lang="en-US" sz="2400" dirty="0"/>
              <a:t>.</a:t>
            </a:r>
          </a:p>
          <a:p>
            <a:pPr algn="just"/>
            <a:r>
              <a:rPr lang="en-US" sz="2400" dirty="0" err="1"/>
              <a:t>Xác</a:t>
            </a:r>
            <a:r>
              <a:rPr lang="en-US" sz="2400" dirty="0"/>
              <a:t> </a:t>
            </a:r>
            <a:r>
              <a:rPr lang="en-US" sz="2400" dirty="0" err="1"/>
              <a:t>thực</a:t>
            </a:r>
            <a:r>
              <a:rPr lang="en-US" sz="2400" dirty="0"/>
              <a:t> </a:t>
            </a:r>
            <a:r>
              <a:rPr lang="en-US" sz="2400" dirty="0" err="1"/>
              <a:t>chữ</a:t>
            </a:r>
            <a:r>
              <a:rPr lang="en-US" sz="2400" dirty="0"/>
              <a:t> </a:t>
            </a:r>
            <a:r>
              <a:rPr lang="en-US" sz="2400" dirty="0" err="1"/>
              <a:t>ký</a:t>
            </a:r>
            <a:r>
              <a:rPr lang="en-US" sz="2400" dirty="0"/>
              <a:t> </a:t>
            </a:r>
            <a:r>
              <a:rPr lang="en-US" sz="2400" dirty="0" err="1"/>
              <a:t>số</a:t>
            </a:r>
            <a:r>
              <a:rPr lang="en-US" sz="2400" dirty="0"/>
              <a:t>.</a:t>
            </a:r>
          </a:p>
        </p:txBody>
      </p:sp>
      <p:sp>
        <p:nvSpPr>
          <p:cNvPr id="4" name="Slide Number Placeholder 3">
            <a:extLst>
              <a:ext uri="{FF2B5EF4-FFF2-40B4-BE49-F238E27FC236}">
                <a16:creationId xmlns:a16="http://schemas.microsoft.com/office/drawing/2014/main" id="{ADDBC154-FF50-7422-EB79-CF15FA7B0F96}"/>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101959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2. </a:t>
            </a:r>
            <a:r>
              <a:rPr lang="en-US" err="1"/>
              <a:t>Hệ</a:t>
            </a:r>
            <a:r>
              <a:rPr lang="en-US"/>
              <a:t> </a:t>
            </a:r>
            <a:r>
              <a:rPr lang="en-US" err="1"/>
              <a:t>mã</a:t>
            </a:r>
            <a:r>
              <a:rPr lang="en-US"/>
              <a:t> </a:t>
            </a:r>
            <a:r>
              <a:rPr lang="en-US" err="1"/>
              <a:t>hóa</a:t>
            </a:r>
            <a:r>
              <a:rPr lang="en-US"/>
              <a:t> </a:t>
            </a:r>
            <a:r>
              <a:rPr lang="en-US" err="1"/>
              <a:t>công</a:t>
            </a:r>
            <a:r>
              <a:rPr lang="en-US"/>
              <a:t> </a:t>
            </a:r>
            <a:r>
              <a:rPr lang="en-US" err="1"/>
              <a:t>khai</a:t>
            </a:r>
            <a:endParaRPr lang="en-US"/>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mc:AlternateContent xmlns:mc="http://schemas.openxmlformats.org/markup-compatibility/2006" xmlns:a14="http://schemas.microsoft.com/office/drawing/2010/main">
        <mc:Choice Requires="a14">
          <p:sp>
            <p:nvSpPr>
              <p:cNvPr id="8" name="Content Placeholder 2" descr="cdvd&#10;">
                <a:extLst>
                  <a:ext uri="{FF2B5EF4-FFF2-40B4-BE49-F238E27FC236}">
                    <a16:creationId xmlns:a16="http://schemas.microsoft.com/office/drawing/2014/main" id="{6D9A8FDA-D967-D072-DFF1-00A59C93D429}"/>
                  </a:ext>
                </a:extLst>
              </p:cNvPr>
              <p:cNvSpPr txBox="1">
                <a:spLocks/>
              </p:cNvSpPr>
              <p:nvPr/>
            </p:nvSpPr>
            <p:spPr>
              <a:xfrm>
                <a:off x="948335" y="1410130"/>
                <a:ext cx="9401009" cy="3526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err="1">
                    <a:latin typeface="Lato" panose="020F0502020204030203"/>
                  </a:rPr>
                  <a:t>Hệ</a:t>
                </a:r>
                <a:r>
                  <a:rPr lang="en-US" sz="2400" dirty="0">
                    <a:latin typeface="Lato" panose="020F0502020204030203"/>
                  </a:rPr>
                  <a:t> </a:t>
                </a:r>
                <a:r>
                  <a:rPr lang="en-US" sz="2400" dirty="0" err="1">
                    <a:latin typeface="Lato" panose="020F0502020204030203"/>
                  </a:rPr>
                  <a:t>mật</a:t>
                </a:r>
                <a:r>
                  <a:rPr lang="en-US" sz="2400" dirty="0">
                    <a:latin typeface="Lato" panose="020F0502020204030203"/>
                  </a:rPr>
                  <a:t> </a:t>
                </a:r>
                <a:r>
                  <a:rPr lang="en-US" sz="2400" dirty="0" err="1">
                    <a:latin typeface="Lato" panose="020F0502020204030203"/>
                  </a:rPr>
                  <a:t>mã</a:t>
                </a:r>
                <a:r>
                  <a:rPr lang="en-US" sz="2400" dirty="0">
                    <a:latin typeface="Lato" panose="020F0502020204030203"/>
                  </a:rPr>
                  <a:t> </a:t>
                </a:r>
                <a:r>
                  <a:rPr lang="en-US" sz="2400" dirty="0" err="1">
                    <a:latin typeface="Lato" panose="020F0502020204030203"/>
                  </a:rPr>
                  <a:t>khóa</a:t>
                </a:r>
                <a:r>
                  <a:rPr lang="en-US" sz="2400" dirty="0">
                    <a:latin typeface="Lato" panose="020F0502020204030203"/>
                  </a:rPr>
                  <a:t> </a:t>
                </a:r>
                <a:r>
                  <a:rPr lang="en-US" sz="2400" dirty="0" err="1">
                    <a:latin typeface="Lato" panose="020F0502020204030203"/>
                  </a:rPr>
                  <a:t>công</a:t>
                </a:r>
                <a:r>
                  <a:rPr lang="en-US" sz="2400" dirty="0">
                    <a:latin typeface="Lato" panose="020F0502020204030203"/>
                  </a:rPr>
                  <a:t> </a:t>
                </a:r>
                <a:r>
                  <a:rPr lang="en-US" sz="2400" dirty="0" err="1">
                    <a:latin typeface="Lato" panose="020F0502020204030203"/>
                  </a:rPr>
                  <a:t>khai</a:t>
                </a:r>
                <a:r>
                  <a:rPr lang="en-US" sz="2400" dirty="0">
                    <a:latin typeface="Lato" panose="020F0502020204030203"/>
                  </a:rPr>
                  <a:t> </a:t>
                </a:r>
                <a:r>
                  <a:rPr lang="en-US" sz="2400" dirty="0" err="1">
                    <a:latin typeface="Lato" panose="020F0502020204030203"/>
                  </a:rPr>
                  <a:t>được</a:t>
                </a:r>
                <a:r>
                  <a:rPr lang="en-US" sz="2400" dirty="0">
                    <a:latin typeface="Lato" panose="020F0502020204030203"/>
                  </a:rPr>
                  <a:t> </a:t>
                </a:r>
                <a:r>
                  <a:rPr lang="en-US" sz="2400" dirty="0" err="1">
                    <a:latin typeface="Lato" panose="020F0502020204030203"/>
                  </a:rPr>
                  <a:t>xác</a:t>
                </a:r>
                <a:r>
                  <a:rPr lang="en-US" sz="2400" dirty="0">
                    <a:latin typeface="Lato" panose="020F0502020204030203"/>
                  </a:rPr>
                  <a:t> </a:t>
                </a:r>
                <a:r>
                  <a:rPr lang="en-US" sz="2400" dirty="0" err="1">
                    <a:latin typeface="Lato" panose="020F0502020204030203"/>
                  </a:rPr>
                  <a:t>định</a:t>
                </a:r>
                <a:r>
                  <a:rPr lang="en-US" sz="2400" dirty="0">
                    <a:latin typeface="Lato" panose="020F0502020204030203"/>
                  </a:rPr>
                  <a:t> </a:t>
                </a:r>
                <a:r>
                  <a:rPr lang="en-US" sz="2400" dirty="0" err="1">
                    <a:latin typeface="Lato" panose="020F0502020204030203"/>
                  </a:rPr>
                  <a:t>bởi</a:t>
                </a:r>
                <a:r>
                  <a:rPr lang="en-US" sz="2400" dirty="0">
                    <a:latin typeface="Lato" panose="020F0502020204030203"/>
                  </a:rPr>
                  <a:t> </a:t>
                </a:r>
                <a:r>
                  <a:rPr lang="en-US" sz="2400" dirty="0" err="1">
                    <a:latin typeface="Lato" panose="020F0502020204030203"/>
                  </a:rPr>
                  <a:t>bộ</a:t>
                </a:r>
                <a:r>
                  <a:rPr lang="en-US" sz="2400" dirty="0">
                    <a:latin typeface="Lato" panose="020F0502020204030203"/>
                  </a:rPr>
                  <a:t> </a:t>
                </a:r>
                <a:r>
                  <a:rPr lang="en-US" sz="2400" dirty="0" err="1">
                    <a:latin typeface="Lato" panose="020F0502020204030203"/>
                  </a:rPr>
                  <a:t>thuật</a:t>
                </a:r>
                <a:r>
                  <a:rPr lang="en-US" sz="2400" dirty="0">
                    <a:latin typeface="Lato" panose="020F0502020204030203"/>
                  </a:rPr>
                  <a:t> </a:t>
                </a:r>
                <a:r>
                  <a:rPr lang="en-US" sz="2400" dirty="0" err="1">
                    <a:latin typeface="Lato" panose="020F0502020204030203"/>
                  </a:rPr>
                  <a:t>toán</a:t>
                </a:r>
                <a:r>
                  <a:rPr lang="en-US" sz="2400" dirty="0">
                    <a:latin typeface="Lato" panose="020F0502020204030203"/>
                  </a:rPr>
                  <a:t> (G, E, D):</a:t>
                </a:r>
              </a:p>
              <a:p>
                <a:pPr lvl="1" algn="just">
                  <a:buFont typeface="Wingdings" panose="05000000000000000000" pitchFamily="2" charset="2"/>
                  <a:buChar char="§"/>
                </a:pPr>
                <a:r>
                  <a:rPr lang="en-US" dirty="0">
                    <a:latin typeface="Lato" panose="020F0502020204030203"/>
                  </a:rPr>
                  <a:t>G </a:t>
                </a:r>
                <a:r>
                  <a:rPr lang="en-US" dirty="0" err="1">
                    <a:latin typeface="Lato" panose="020F0502020204030203"/>
                  </a:rPr>
                  <a:t>là</a:t>
                </a:r>
                <a:r>
                  <a:rPr lang="en-US" dirty="0">
                    <a:latin typeface="Lato" panose="020F0502020204030203"/>
                  </a:rPr>
                  <a:t> </a:t>
                </a:r>
                <a:r>
                  <a:rPr lang="en-US" dirty="0" err="1">
                    <a:latin typeface="Lato" panose="020F0502020204030203"/>
                  </a:rPr>
                  <a:t>thuật</a:t>
                </a:r>
                <a:r>
                  <a:rPr lang="en-US" dirty="0">
                    <a:latin typeface="Lato" panose="020F0502020204030203"/>
                  </a:rPr>
                  <a:t> </a:t>
                </a:r>
                <a:r>
                  <a:rPr lang="en-US" dirty="0" err="1">
                    <a:latin typeface="Lato" panose="020F0502020204030203"/>
                  </a:rPr>
                  <a:t>toán</a:t>
                </a:r>
                <a:r>
                  <a:rPr lang="en-US" dirty="0">
                    <a:latin typeface="Lato" panose="020F0502020204030203"/>
                  </a:rPr>
                  <a:t> </a:t>
                </a:r>
                <a:r>
                  <a:rPr lang="en-US" dirty="0" err="1">
                    <a:latin typeface="Lato" panose="020F0502020204030203"/>
                  </a:rPr>
                  <a:t>sinh</a:t>
                </a:r>
                <a:r>
                  <a:rPr lang="en-US" dirty="0">
                    <a:latin typeface="Lato" panose="020F0502020204030203"/>
                  </a:rPr>
                  <a:t> </a:t>
                </a:r>
                <a:r>
                  <a:rPr lang="en-US" dirty="0" err="1">
                    <a:latin typeface="Lato" panose="020F0502020204030203"/>
                  </a:rPr>
                  <a:t>khóa</a:t>
                </a:r>
                <a:r>
                  <a:rPr lang="en-US" dirty="0">
                    <a:latin typeface="Lato" panose="020F0502020204030203"/>
                  </a:rPr>
                  <a:t>, </a:t>
                </a:r>
                <a:r>
                  <a:rPr lang="en-US" dirty="0" err="1">
                    <a:latin typeface="Lato" panose="020F0502020204030203"/>
                  </a:rPr>
                  <a:t>tạo</a:t>
                </a:r>
                <a:r>
                  <a:rPr lang="en-US" dirty="0">
                    <a:latin typeface="Lato" panose="020F0502020204030203"/>
                  </a:rPr>
                  <a:t> </a:t>
                </a:r>
                <a:r>
                  <a:rPr lang="en-US" dirty="0" err="1">
                    <a:latin typeface="Lato" panose="020F0502020204030203"/>
                  </a:rPr>
                  <a:t>ra</a:t>
                </a:r>
                <a:r>
                  <a:rPr lang="en-US" dirty="0">
                    <a:latin typeface="Lato" panose="020F0502020204030203"/>
                  </a:rPr>
                  <a:t> </a:t>
                </a:r>
                <a:r>
                  <a:rPr lang="en-US" dirty="0" err="1">
                    <a:latin typeface="Lato" panose="020F0502020204030203"/>
                  </a:rPr>
                  <a:t>cặp</a:t>
                </a:r>
                <a:r>
                  <a:rPr lang="en-US" dirty="0">
                    <a:latin typeface="Lato" panose="020F0502020204030203"/>
                  </a:rPr>
                  <a:t> </a:t>
                </a:r>
                <a:r>
                  <a:rPr lang="en-US" dirty="0" err="1">
                    <a:latin typeface="Lato" panose="020F0502020204030203"/>
                  </a:rPr>
                  <a:t>khóa</a:t>
                </a:r>
                <a:r>
                  <a:rPr lang="en-US" dirty="0">
                    <a:latin typeface="Lato" panose="020F0502020204030203"/>
                  </a:rPr>
                  <a:t> </a:t>
                </a:r>
              </a:p>
              <a:p>
                <a:pPr marL="457200" lvl="1" indent="0" algn="ctr">
                  <a:buNone/>
                </a:pPr>
                <a:r>
                  <a:rPr lang="en-US" dirty="0">
                    <a:latin typeface="Lato" panose="020F0502020204030203"/>
                  </a:rPr>
                  <a:t>(</a:t>
                </a:r>
                <a:r>
                  <a:rPr lang="en-US" dirty="0" err="1">
                    <a:latin typeface="Lato" panose="020F0502020204030203"/>
                  </a:rPr>
                  <a:t>pk</a:t>
                </a:r>
                <a:r>
                  <a:rPr lang="en-US" dirty="0">
                    <a:latin typeface="Lato" panose="020F0502020204030203"/>
                  </a:rPr>
                  <a:t>, </a:t>
                </a:r>
                <a:r>
                  <a:rPr lang="en-US" dirty="0" err="1">
                    <a:latin typeface="Lato" panose="020F0502020204030203"/>
                  </a:rPr>
                  <a:t>sk</a:t>
                </a:r>
                <a:r>
                  <a:rPr lang="en-US" dirty="0">
                    <a:latin typeface="Lato" panose="020F0502020204030203"/>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Lato" panose="020F0502020204030203"/>
                  </a:rPr>
                  <a:t> G</a:t>
                </a:r>
              </a:p>
              <a:p>
                <a:pPr lvl="1" algn="just">
                  <a:buFont typeface="Wingdings" panose="05000000000000000000" pitchFamily="2" charset="2"/>
                  <a:buChar char="§"/>
                </a:pPr>
                <a:r>
                  <a:rPr lang="en-US" dirty="0">
                    <a:latin typeface="Lato" panose="020F0502020204030203"/>
                  </a:rPr>
                  <a:t>E </a:t>
                </a:r>
                <a:r>
                  <a:rPr lang="en-US" dirty="0" err="1">
                    <a:latin typeface="Lato" panose="020F0502020204030203"/>
                  </a:rPr>
                  <a:t>là</a:t>
                </a:r>
                <a:r>
                  <a:rPr lang="en-US" dirty="0">
                    <a:latin typeface="Lato" panose="020F0502020204030203"/>
                  </a:rPr>
                  <a:t> </a:t>
                </a:r>
                <a:r>
                  <a:rPr lang="en-US" dirty="0" err="1">
                    <a:latin typeface="Lato" panose="020F0502020204030203"/>
                  </a:rPr>
                  <a:t>thuật</a:t>
                </a:r>
                <a:r>
                  <a:rPr lang="en-US" dirty="0">
                    <a:latin typeface="Lato" panose="020F0502020204030203"/>
                  </a:rPr>
                  <a:t> </a:t>
                </a:r>
                <a:r>
                  <a:rPr lang="en-US" dirty="0" err="1">
                    <a:latin typeface="Lato" panose="020F0502020204030203"/>
                  </a:rPr>
                  <a:t>toán</a:t>
                </a:r>
                <a:r>
                  <a:rPr lang="en-US" dirty="0">
                    <a:latin typeface="Lato" panose="020F0502020204030203"/>
                  </a:rPr>
                  <a:t> </a:t>
                </a:r>
                <a:r>
                  <a:rPr lang="en-US" dirty="0" err="1">
                    <a:latin typeface="Lato" panose="020F0502020204030203"/>
                  </a:rPr>
                  <a:t>mã</a:t>
                </a:r>
                <a:r>
                  <a:rPr lang="en-US" dirty="0">
                    <a:latin typeface="Lato" panose="020F0502020204030203"/>
                  </a:rPr>
                  <a:t> </a:t>
                </a:r>
                <a:r>
                  <a:rPr lang="en-US" dirty="0" err="1">
                    <a:latin typeface="Lato" panose="020F0502020204030203"/>
                  </a:rPr>
                  <a:t>hóa</a:t>
                </a:r>
                <a:r>
                  <a:rPr lang="en-US" dirty="0">
                    <a:latin typeface="Lato" panose="020F0502020204030203"/>
                  </a:rPr>
                  <a:t> </a:t>
                </a:r>
                <a:r>
                  <a:rPr lang="en-US" dirty="0" err="1">
                    <a:latin typeface="Lato" panose="020F0502020204030203"/>
                  </a:rPr>
                  <a:t>sử</a:t>
                </a:r>
                <a:r>
                  <a:rPr lang="en-US" dirty="0">
                    <a:latin typeface="Lato" panose="020F0502020204030203"/>
                  </a:rPr>
                  <a:t> </a:t>
                </a:r>
                <a:r>
                  <a:rPr lang="en-US" dirty="0" err="1">
                    <a:latin typeface="Lato" panose="020F0502020204030203"/>
                  </a:rPr>
                  <a:t>dụng</a:t>
                </a:r>
                <a:r>
                  <a:rPr lang="en-US" dirty="0">
                    <a:latin typeface="Lato" panose="020F0502020204030203"/>
                  </a:rPr>
                  <a:t> </a:t>
                </a:r>
                <a:r>
                  <a:rPr lang="en-US" dirty="0" err="1">
                    <a:latin typeface="Lato" panose="020F0502020204030203"/>
                  </a:rPr>
                  <a:t>khóa</a:t>
                </a:r>
                <a:r>
                  <a:rPr lang="en-US" dirty="0">
                    <a:latin typeface="Lato" panose="020F0502020204030203"/>
                  </a:rPr>
                  <a:t> </a:t>
                </a:r>
                <a:r>
                  <a:rPr lang="en-US" dirty="0" err="1">
                    <a:latin typeface="Lato" panose="020F0502020204030203"/>
                  </a:rPr>
                  <a:t>công</a:t>
                </a:r>
                <a:r>
                  <a:rPr lang="en-US" dirty="0">
                    <a:latin typeface="Lato" panose="020F0502020204030203"/>
                  </a:rPr>
                  <a:t> </a:t>
                </a:r>
                <a:r>
                  <a:rPr lang="en-US" dirty="0" err="1">
                    <a:latin typeface="Lato" panose="020F0502020204030203"/>
                  </a:rPr>
                  <a:t>khai</a:t>
                </a:r>
                <a:endParaRPr lang="en-US" dirty="0">
                  <a:latin typeface="Lato" panose="020F0502020204030203"/>
                </a:endParaRPr>
              </a:p>
              <a:p>
                <a:pPr marL="457200" lvl="1" indent="0" algn="ctr">
                  <a:buNone/>
                </a:pPr>
                <a:r>
                  <a:rPr lang="en-US" dirty="0">
                    <a:latin typeface="Lato" panose="020F0502020204030203"/>
                  </a:rPr>
                  <a:t>c = E(</a:t>
                </a:r>
                <a:r>
                  <a:rPr lang="en-US" dirty="0" err="1">
                    <a:latin typeface="Lato" panose="020F0502020204030203"/>
                  </a:rPr>
                  <a:t>pk</a:t>
                </a:r>
                <a:r>
                  <a:rPr lang="en-US" dirty="0">
                    <a:latin typeface="Lato" panose="020F0502020204030203"/>
                  </a:rPr>
                  <a:t>, </a:t>
                </a:r>
                <a:r>
                  <a:rPr lang="en-US" dirty="0" err="1">
                    <a:latin typeface="Lato" panose="020F0502020204030203"/>
                  </a:rPr>
                  <a:t>sk</a:t>
                </a:r>
                <a:r>
                  <a:rPr lang="en-US" dirty="0">
                    <a:latin typeface="Lato" panose="020F0502020204030203"/>
                  </a:rPr>
                  <a:t>), m</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oMath>
                </a14:m>
                <a:r>
                  <a:rPr lang="en-US" dirty="0">
                    <a:latin typeface="Lato" panose="020F0502020204030203"/>
                  </a:rPr>
                  <a:t> M</a:t>
                </a:r>
              </a:p>
              <a:p>
                <a:pPr lvl="1" algn="just">
                  <a:buFont typeface="Wingdings" panose="05000000000000000000" pitchFamily="2" charset="2"/>
                  <a:buChar char="§"/>
                </a:pPr>
                <a:r>
                  <a:rPr lang="en-US" dirty="0">
                    <a:latin typeface="Lato" panose="020F0502020204030203"/>
                  </a:rPr>
                  <a:t>D </a:t>
                </a:r>
                <a:r>
                  <a:rPr lang="en-US" dirty="0" err="1">
                    <a:latin typeface="Lato" panose="020F0502020204030203"/>
                  </a:rPr>
                  <a:t>là</a:t>
                </a:r>
                <a:r>
                  <a:rPr lang="en-US" dirty="0">
                    <a:latin typeface="Lato" panose="020F0502020204030203"/>
                  </a:rPr>
                  <a:t> </a:t>
                </a:r>
                <a:r>
                  <a:rPr lang="en-US" dirty="0" err="1">
                    <a:latin typeface="Lato" panose="020F0502020204030203"/>
                  </a:rPr>
                  <a:t>thuật</a:t>
                </a:r>
                <a:r>
                  <a:rPr lang="en-US" dirty="0">
                    <a:latin typeface="Lato" panose="020F0502020204030203"/>
                  </a:rPr>
                  <a:t> </a:t>
                </a:r>
                <a:r>
                  <a:rPr lang="en-US" dirty="0" err="1">
                    <a:latin typeface="Lato" panose="020F0502020204030203"/>
                  </a:rPr>
                  <a:t>toán</a:t>
                </a:r>
                <a:r>
                  <a:rPr lang="en-US" dirty="0">
                    <a:latin typeface="Lato" panose="020F0502020204030203"/>
                  </a:rPr>
                  <a:t> </a:t>
                </a:r>
                <a:r>
                  <a:rPr lang="en-US" dirty="0" err="1">
                    <a:latin typeface="Lato" panose="020F0502020204030203"/>
                  </a:rPr>
                  <a:t>giải</a:t>
                </a:r>
                <a:r>
                  <a:rPr lang="en-US" dirty="0">
                    <a:latin typeface="Lato" panose="020F0502020204030203"/>
                  </a:rPr>
                  <a:t> </a:t>
                </a:r>
                <a:r>
                  <a:rPr lang="en-US" dirty="0" err="1">
                    <a:latin typeface="Lato" panose="020F0502020204030203"/>
                  </a:rPr>
                  <a:t>mã</a:t>
                </a:r>
                <a:r>
                  <a:rPr lang="en-US" dirty="0">
                    <a:latin typeface="Lato" panose="020F0502020204030203"/>
                  </a:rPr>
                  <a:t> </a:t>
                </a:r>
                <a:r>
                  <a:rPr lang="en-US" dirty="0" err="1">
                    <a:latin typeface="Lato" panose="020F0502020204030203"/>
                  </a:rPr>
                  <a:t>sử</a:t>
                </a:r>
                <a:r>
                  <a:rPr lang="en-US" dirty="0">
                    <a:latin typeface="Lato" panose="020F0502020204030203"/>
                  </a:rPr>
                  <a:t> </a:t>
                </a:r>
                <a:r>
                  <a:rPr lang="en-US" dirty="0" err="1">
                    <a:latin typeface="Lato" panose="020F0502020204030203"/>
                  </a:rPr>
                  <a:t>dụng</a:t>
                </a:r>
                <a:r>
                  <a:rPr lang="en-US" dirty="0">
                    <a:latin typeface="Lato" panose="020F0502020204030203"/>
                  </a:rPr>
                  <a:t> </a:t>
                </a:r>
                <a:r>
                  <a:rPr lang="en-US" dirty="0" err="1">
                    <a:latin typeface="Lato" panose="020F0502020204030203"/>
                  </a:rPr>
                  <a:t>khóa</a:t>
                </a:r>
                <a:r>
                  <a:rPr lang="en-US" dirty="0">
                    <a:latin typeface="Lato" panose="020F0502020204030203"/>
                  </a:rPr>
                  <a:t> </a:t>
                </a:r>
                <a:r>
                  <a:rPr lang="en-US" dirty="0" err="1">
                    <a:latin typeface="Lato" panose="020F0502020204030203"/>
                  </a:rPr>
                  <a:t>bí</a:t>
                </a:r>
                <a:r>
                  <a:rPr lang="en-US" dirty="0">
                    <a:latin typeface="Lato" panose="020F0502020204030203"/>
                  </a:rPr>
                  <a:t> </a:t>
                </a:r>
                <a:r>
                  <a:rPr lang="en-US" dirty="0" err="1">
                    <a:latin typeface="Lato" panose="020F0502020204030203"/>
                  </a:rPr>
                  <a:t>mật</a:t>
                </a:r>
                <a:endParaRPr lang="en-US" dirty="0">
                  <a:latin typeface="Lato" panose="020F0502020204030203"/>
                </a:endParaRPr>
              </a:p>
              <a:p>
                <a:pPr marL="457200" lvl="1" indent="0" algn="ctr">
                  <a:buNone/>
                </a:pPr>
                <a:r>
                  <a:rPr lang="en-US" dirty="0">
                    <a:latin typeface="Lato" panose="020F0502020204030203"/>
                  </a:rPr>
                  <a:t>m = D(</a:t>
                </a:r>
                <a:r>
                  <a:rPr lang="en-US" dirty="0" err="1">
                    <a:latin typeface="Lato" panose="020F0502020204030203"/>
                  </a:rPr>
                  <a:t>sk</a:t>
                </a:r>
                <a:r>
                  <a:rPr lang="en-US" dirty="0">
                    <a:latin typeface="Lato" panose="020F0502020204030203"/>
                  </a:rPr>
                  <a:t>, c), c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latin typeface="Lato" panose="020F0502020204030203"/>
                  </a:rPr>
                  <a:t> C</a:t>
                </a:r>
              </a:p>
              <a:p>
                <a:pPr marL="457200" lvl="1" indent="0" algn="just">
                  <a:buNone/>
                </a:pPr>
                <a:r>
                  <a:rPr lang="en-US" dirty="0" err="1">
                    <a:latin typeface="Lato" panose="020F0502020204030203"/>
                  </a:rPr>
                  <a:t>và</a:t>
                </a:r>
                <a:r>
                  <a:rPr lang="en-US" dirty="0">
                    <a:latin typeface="Lato" panose="020F0502020204030203"/>
                  </a:rPr>
                  <a:t> </a:t>
                </a:r>
                <a:r>
                  <a:rPr lang="en-US" dirty="0" err="1">
                    <a:latin typeface="Lato" panose="020F0502020204030203"/>
                  </a:rPr>
                  <a:t>thỏa</a:t>
                </a:r>
                <a:r>
                  <a:rPr lang="en-US" dirty="0">
                    <a:latin typeface="Lato" panose="020F0502020204030203"/>
                  </a:rPr>
                  <a:t> </a:t>
                </a:r>
                <a:r>
                  <a:rPr lang="en-US" dirty="0" err="1">
                    <a:latin typeface="Lato" panose="020F0502020204030203"/>
                  </a:rPr>
                  <a:t>mã</a:t>
                </a:r>
                <a:r>
                  <a:rPr lang="en-US" dirty="0">
                    <a:latin typeface="Lato" panose="020F0502020204030203"/>
                  </a:rPr>
                  <a:t> </a:t>
                </a:r>
                <a:r>
                  <a:rPr lang="en-US" dirty="0" err="1">
                    <a:latin typeface="Lato" panose="020F0502020204030203"/>
                  </a:rPr>
                  <a:t>tính</a:t>
                </a:r>
                <a:r>
                  <a:rPr lang="en-US" dirty="0">
                    <a:latin typeface="Lato" panose="020F0502020204030203"/>
                  </a:rPr>
                  <a:t> </a:t>
                </a:r>
                <a:r>
                  <a:rPr lang="en-US" dirty="0" err="1">
                    <a:latin typeface="Lato" panose="020F0502020204030203"/>
                  </a:rPr>
                  <a:t>đúng</a:t>
                </a:r>
                <a:r>
                  <a:rPr lang="en-US" dirty="0">
                    <a:latin typeface="Lato" panose="020F0502020204030203"/>
                  </a:rPr>
                  <a:t> </a:t>
                </a:r>
                <a:r>
                  <a:rPr lang="en-US" dirty="0" err="1">
                    <a:latin typeface="Lato" panose="020F0502020204030203"/>
                  </a:rPr>
                  <a:t>đắn</a:t>
                </a:r>
                <a:r>
                  <a:rPr lang="en-US" dirty="0">
                    <a:latin typeface="Lato" panose="020F0502020204030203"/>
                  </a:rPr>
                  <a:t>: </a:t>
                </a:r>
              </a:p>
              <a:p>
                <a:pPr marL="457200" lvl="1"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oMath>
                  </m:oMathPara>
                </a14:m>
                <a:endParaRPr lang="en-US" dirty="0">
                  <a:latin typeface="Lato" panose="020F0502020204030203"/>
                </a:endParaRPr>
              </a:p>
              <a:p>
                <a:pPr marL="457200" lvl="1" indent="0" algn="ctr">
                  <a:buNone/>
                </a:pPr>
                <a:endParaRPr lang="en-US" dirty="0">
                  <a:latin typeface="Lato" panose="020F0502020204030203"/>
                </a:endParaRPr>
              </a:p>
            </p:txBody>
          </p:sp>
        </mc:Choice>
        <mc:Fallback xmlns="">
          <p:sp>
            <p:nvSpPr>
              <p:cNvPr id="8" name="Content Placeholder 2" descr="cdvd&#10;">
                <a:extLst>
                  <a:ext uri="{FF2B5EF4-FFF2-40B4-BE49-F238E27FC236}">
                    <a16:creationId xmlns:a16="http://schemas.microsoft.com/office/drawing/2014/main" id="{6D9A8FDA-D967-D072-DFF1-00A59C93D429}"/>
                  </a:ext>
                </a:extLst>
              </p:cNvPr>
              <p:cNvSpPr txBox="1">
                <a:spLocks noRot="1" noChangeAspect="1" noMove="1" noResize="1" noEditPoints="1" noAdjustHandles="1" noChangeArrowheads="1" noChangeShapeType="1" noTextEdit="1"/>
              </p:cNvSpPr>
              <p:nvPr/>
            </p:nvSpPr>
            <p:spPr>
              <a:xfrm>
                <a:off x="948335" y="1410130"/>
                <a:ext cx="9401009" cy="3526975"/>
              </a:xfrm>
              <a:prstGeom prst="rect">
                <a:avLst/>
              </a:prstGeom>
              <a:blipFill>
                <a:blip r:embed="rId2"/>
                <a:stretch>
                  <a:fillRect l="-1038" t="-2418" b="-2418"/>
                </a:stretch>
              </a:blipFill>
            </p:spPr>
            <p:txBody>
              <a:bodyPr/>
              <a:lstStyle/>
              <a:p>
                <a:r>
                  <a:rPr lang="en-US">
                    <a:noFill/>
                  </a:rPr>
                  <a:t> </a:t>
                </a:r>
              </a:p>
            </p:txBody>
          </p:sp>
        </mc:Fallback>
      </mc:AlternateContent>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6677F-7D5F-A8F9-19A5-896DAFB05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FEF5A-23B1-D4BA-AC70-293C402D13CF}"/>
              </a:ext>
            </a:extLst>
          </p:cNvPr>
          <p:cNvSpPr>
            <a:spLocks noGrp="1"/>
          </p:cNvSpPr>
          <p:nvPr>
            <p:ph type="title"/>
          </p:nvPr>
        </p:nvSpPr>
        <p:spPr/>
        <p:txBody>
          <a:bodyPr/>
          <a:lstStyle/>
          <a:p>
            <a:r>
              <a:rPr lang="en-US"/>
              <a:t>3. Public-key encryption working</a:t>
            </a:r>
          </a:p>
        </p:txBody>
      </p:sp>
      <p:sp>
        <p:nvSpPr>
          <p:cNvPr id="5" name="Slide Number Placeholder 4">
            <a:extLst>
              <a:ext uri="{FF2B5EF4-FFF2-40B4-BE49-F238E27FC236}">
                <a16:creationId xmlns:a16="http://schemas.microsoft.com/office/drawing/2014/main" id="{63905EDD-61FC-47B6-6542-FA60E858F20A}"/>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8" name="Content Placeholder 2">
            <a:extLst>
              <a:ext uri="{FF2B5EF4-FFF2-40B4-BE49-F238E27FC236}">
                <a16:creationId xmlns:a16="http://schemas.microsoft.com/office/drawing/2014/main" id="{43AB2357-7707-CDB5-68B3-8C1098D2751E}"/>
              </a:ext>
            </a:extLst>
          </p:cNvPr>
          <p:cNvSpPr txBox="1">
            <a:spLocks/>
          </p:cNvSpPr>
          <p:nvPr/>
        </p:nvSpPr>
        <p:spPr>
          <a:xfrm>
            <a:off x="198569" y="1175654"/>
            <a:ext cx="11514528" cy="20620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1</a:t>
            </a:r>
            <a:r>
              <a:rPr lang="en-US" sz="2400" dirty="0"/>
              <a:t>, </a:t>
            </a:r>
            <a:r>
              <a:rPr lang="en-US" sz="2400" dirty="0" err="1"/>
              <a:t>Tạo</a:t>
            </a:r>
            <a:r>
              <a:rPr lang="en-US" sz="2400" dirty="0"/>
              <a:t> </a:t>
            </a:r>
            <a:r>
              <a:rPr lang="en-US" sz="2400" dirty="0" err="1"/>
              <a:t>cặp</a:t>
            </a:r>
            <a:r>
              <a:rPr lang="en-US" sz="2400" dirty="0"/>
              <a:t> </a:t>
            </a:r>
            <a:r>
              <a:rPr lang="en-US" sz="2400" dirty="0" err="1"/>
              <a:t>khóa</a:t>
            </a:r>
            <a:r>
              <a:rPr lang="en-US" sz="2400" dirty="0"/>
              <a:t>: </a:t>
            </a:r>
            <a:r>
              <a:rPr lang="en-US" sz="2400" dirty="0" err="1"/>
              <a:t>Người</a:t>
            </a:r>
            <a:r>
              <a:rPr lang="en-US" sz="2400" dirty="0"/>
              <a:t> </a:t>
            </a:r>
            <a:r>
              <a:rPr lang="en-US" sz="2400" dirty="0" err="1"/>
              <a:t>dùng</a:t>
            </a:r>
            <a:r>
              <a:rPr lang="en-US" sz="2400" dirty="0"/>
              <a:t> </a:t>
            </a:r>
            <a:r>
              <a:rPr lang="en-US" sz="2400" dirty="0" err="1"/>
              <a:t>tạo</a:t>
            </a:r>
            <a:r>
              <a:rPr lang="en-US" sz="2400" dirty="0"/>
              <a:t> </a:t>
            </a:r>
            <a:r>
              <a:rPr lang="en-US" sz="2400" dirty="0" err="1"/>
              <a:t>một</a:t>
            </a:r>
            <a:r>
              <a:rPr lang="en-US" sz="2400" dirty="0"/>
              <a:t> </a:t>
            </a:r>
            <a:r>
              <a:rPr lang="en-US" sz="2400" dirty="0" err="1"/>
              <a:t>cặp</a:t>
            </a:r>
            <a:r>
              <a:rPr lang="en-US" sz="2400" dirty="0"/>
              <a:t> </a:t>
            </a:r>
            <a:r>
              <a:rPr lang="en-US" sz="2400" dirty="0" err="1"/>
              <a:t>khóa</a:t>
            </a:r>
            <a:r>
              <a:rPr lang="en-US" sz="2400" dirty="0"/>
              <a:t>:</a:t>
            </a:r>
          </a:p>
          <a:p>
            <a:pPr algn="just">
              <a:buFont typeface="Wingdings" panose="05000000000000000000" pitchFamily="2" charset="2"/>
              <a:buChar char="§"/>
            </a:pPr>
            <a:r>
              <a:rPr lang="en-US" sz="2400" dirty="0"/>
              <a:t>Public-key: </a:t>
            </a:r>
            <a:r>
              <a:rPr lang="en-US" sz="2400" dirty="0" err="1"/>
              <a:t>Được</a:t>
            </a:r>
            <a:r>
              <a:rPr lang="en-US" sz="2400" dirty="0"/>
              <a:t> chia </a:t>
            </a:r>
            <a:r>
              <a:rPr lang="en-US" sz="2400" dirty="0" err="1"/>
              <a:t>sẻ</a:t>
            </a:r>
            <a:r>
              <a:rPr lang="en-US" sz="2400" dirty="0"/>
              <a:t> </a:t>
            </a:r>
            <a:r>
              <a:rPr lang="en-US" sz="2400" dirty="0" err="1"/>
              <a:t>công</a:t>
            </a:r>
            <a:r>
              <a:rPr lang="en-US" sz="2400" dirty="0"/>
              <a:t> </a:t>
            </a:r>
            <a:r>
              <a:rPr lang="en-US" sz="2400" dirty="0" err="1"/>
              <a:t>khai</a:t>
            </a:r>
            <a:r>
              <a:rPr lang="en-US" sz="2400" dirty="0"/>
              <a:t>. </a:t>
            </a:r>
            <a:r>
              <a:rPr lang="en-US" sz="2400" dirty="0" err="1"/>
              <a:t>Bất</a:t>
            </a:r>
            <a:r>
              <a:rPr lang="en-US" sz="2400" dirty="0"/>
              <a:t> </a:t>
            </a:r>
            <a:r>
              <a:rPr lang="en-US" sz="2400" dirty="0" err="1"/>
              <a:t>kỳ</a:t>
            </a:r>
            <a:r>
              <a:rPr lang="en-US" sz="2400" dirty="0"/>
              <a:t> </a:t>
            </a:r>
            <a:r>
              <a:rPr lang="en-US" sz="2400" dirty="0" err="1"/>
              <a:t>ai</a:t>
            </a:r>
            <a:r>
              <a:rPr lang="en-US" sz="2400" dirty="0"/>
              <a:t> </a:t>
            </a:r>
            <a:r>
              <a:rPr lang="en-US" sz="2400" dirty="0" err="1"/>
              <a:t>cũng</a:t>
            </a:r>
            <a:r>
              <a:rPr lang="en-US" sz="2400" dirty="0"/>
              <a:t> </a:t>
            </a:r>
            <a:r>
              <a:rPr lang="en-US" sz="2400" dirty="0" err="1"/>
              <a:t>có</a:t>
            </a:r>
            <a:r>
              <a:rPr lang="en-US" sz="2400" dirty="0"/>
              <a:t> </a:t>
            </a:r>
            <a:r>
              <a:rPr lang="en-US" sz="2400" dirty="0" err="1"/>
              <a:t>thể</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gửi</a:t>
            </a:r>
            <a:r>
              <a:rPr lang="en-US" sz="2400" dirty="0"/>
              <a:t> tin </a:t>
            </a:r>
            <a:r>
              <a:rPr lang="en-US" sz="2400" dirty="0" err="1"/>
              <a:t>nhắn</a:t>
            </a:r>
            <a:r>
              <a:rPr lang="en-US" sz="2400" dirty="0"/>
              <a:t> </a:t>
            </a:r>
            <a:r>
              <a:rPr lang="en-US" sz="2400" dirty="0" err="1"/>
              <a:t>được</a:t>
            </a:r>
            <a:r>
              <a:rPr lang="en-US" sz="2400" dirty="0"/>
              <a:t> </a:t>
            </a:r>
            <a:r>
              <a:rPr lang="en-US" sz="2400" dirty="0" err="1"/>
              <a:t>mã</a:t>
            </a:r>
            <a:r>
              <a:rPr lang="en-US" sz="2400" dirty="0"/>
              <a:t> </a:t>
            </a:r>
            <a:r>
              <a:rPr lang="en-US" sz="2400" dirty="0" err="1"/>
              <a:t>hóa</a:t>
            </a:r>
            <a:r>
              <a:rPr lang="en-US" sz="2400" dirty="0"/>
              <a:t>.</a:t>
            </a:r>
          </a:p>
          <a:p>
            <a:pPr algn="just">
              <a:buFont typeface="Wingdings" panose="05000000000000000000" pitchFamily="2" charset="2"/>
              <a:buChar char="§"/>
            </a:pPr>
            <a:r>
              <a:rPr lang="en-US" sz="2400" dirty="0"/>
              <a:t>Private-key: </a:t>
            </a:r>
            <a:r>
              <a:rPr lang="en-US" sz="2400" dirty="0" err="1"/>
              <a:t>Giữ</a:t>
            </a:r>
            <a:r>
              <a:rPr lang="en-US" sz="2400" dirty="0"/>
              <a:t> </a:t>
            </a:r>
            <a:r>
              <a:rPr lang="en-US" sz="2400" dirty="0" err="1"/>
              <a:t>bí</a:t>
            </a:r>
            <a:r>
              <a:rPr lang="en-US" sz="2400" dirty="0"/>
              <a:t> </a:t>
            </a:r>
            <a:r>
              <a:rPr lang="en-US" sz="2400" dirty="0" err="1"/>
              <a:t>mật</a:t>
            </a:r>
            <a:r>
              <a:rPr lang="en-US" sz="2400" dirty="0"/>
              <a:t>. </a:t>
            </a:r>
            <a:r>
              <a:rPr lang="en-US" sz="2400" dirty="0" err="1"/>
              <a:t>Chỉ</a:t>
            </a:r>
            <a:r>
              <a:rPr lang="en-US" sz="2400" dirty="0"/>
              <a:t> </a:t>
            </a:r>
            <a:r>
              <a:rPr lang="en-US" sz="2400" dirty="0" err="1"/>
              <a:t>chủ</a:t>
            </a:r>
            <a:r>
              <a:rPr lang="en-US" sz="2400" dirty="0"/>
              <a:t> </a:t>
            </a:r>
            <a:r>
              <a:rPr lang="en-US" sz="2400" dirty="0" err="1"/>
              <a:t>sử</a:t>
            </a:r>
            <a:r>
              <a:rPr lang="en-US" sz="2400" dirty="0"/>
              <a:t> </a:t>
            </a:r>
            <a:r>
              <a:rPr lang="en-US" sz="2400" dirty="0" err="1"/>
              <a:t>hữu</a:t>
            </a:r>
            <a:r>
              <a:rPr lang="en-US" sz="2400" dirty="0"/>
              <a:t> </a:t>
            </a:r>
            <a:r>
              <a:rPr lang="en-US" sz="2400" dirty="0" err="1"/>
              <a:t>khóa</a:t>
            </a:r>
            <a:r>
              <a:rPr lang="en-US" sz="2400" dirty="0"/>
              <a:t> </a:t>
            </a:r>
            <a:r>
              <a:rPr lang="en-US" sz="2400" dirty="0" err="1"/>
              <a:t>mới</a:t>
            </a:r>
            <a:r>
              <a:rPr lang="en-US" sz="2400" dirty="0"/>
              <a:t> </a:t>
            </a:r>
            <a:r>
              <a:rPr lang="en-US" sz="2400" dirty="0" err="1"/>
              <a:t>có</a:t>
            </a:r>
            <a:r>
              <a:rPr lang="en-US" sz="2400" dirty="0"/>
              <a:t> </a:t>
            </a:r>
            <a:r>
              <a:rPr lang="en-US" sz="2400" dirty="0" err="1"/>
              <a:t>thể</a:t>
            </a:r>
            <a:r>
              <a:rPr lang="en-US" sz="2400" dirty="0"/>
              <a:t> </a:t>
            </a:r>
            <a:r>
              <a:rPr lang="en-US" sz="2400" dirty="0" err="1"/>
              <a:t>giải</a:t>
            </a:r>
            <a:r>
              <a:rPr lang="en-US" sz="2400" dirty="0"/>
              <a:t> </a:t>
            </a:r>
            <a:r>
              <a:rPr lang="en-US" sz="2400" dirty="0" err="1"/>
              <a:t>mã</a:t>
            </a:r>
            <a:r>
              <a:rPr lang="en-US" sz="2400" dirty="0"/>
              <a:t> </a:t>
            </a:r>
            <a:r>
              <a:rPr lang="en-US" sz="2400" dirty="0" err="1"/>
              <a:t>các</a:t>
            </a:r>
            <a:r>
              <a:rPr lang="en-US" sz="2400" dirty="0"/>
              <a:t> tin </a:t>
            </a:r>
            <a:r>
              <a:rPr lang="en-US" sz="2400" dirty="0" err="1"/>
              <a:t>nhắn</a:t>
            </a:r>
            <a:r>
              <a:rPr lang="en-US" sz="2400" dirty="0"/>
              <a:t> </a:t>
            </a:r>
            <a:r>
              <a:rPr lang="en-US" sz="2400" dirty="0" err="1"/>
              <a:t>được</a:t>
            </a:r>
            <a:r>
              <a:rPr lang="en-US" sz="2400" dirty="0"/>
              <a:t> </a:t>
            </a:r>
            <a:r>
              <a:rPr lang="en-US" sz="2400" dirty="0" err="1"/>
              <a:t>mã</a:t>
            </a:r>
            <a:r>
              <a:rPr lang="en-US" sz="2400" dirty="0"/>
              <a:t> </a:t>
            </a:r>
            <a:r>
              <a:rPr lang="en-US" sz="2400" dirty="0" err="1"/>
              <a:t>hóa</a:t>
            </a:r>
            <a:r>
              <a:rPr lang="en-US" sz="2400" dirty="0"/>
              <a:t> </a:t>
            </a:r>
            <a:r>
              <a:rPr lang="en-US" sz="2400" dirty="0" err="1"/>
              <a:t>bằng</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a:t>
            </a:r>
          </a:p>
        </p:txBody>
      </p:sp>
      <p:pic>
        <p:nvPicPr>
          <p:cNvPr id="10" name="Picture 9" descr="A close-up of a computer screen&#10;&#10;AI-generated content may be incorrect.">
            <a:extLst>
              <a:ext uri="{FF2B5EF4-FFF2-40B4-BE49-F238E27FC236}">
                <a16:creationId xmlns:a16="http://schemas.microsoft.com/office/drawing/2014/main" id="{8E772A8D-BE16-DBD6-CEDD-0CF1DB0FF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599" y="3114254"/>
            <a:ext cx="7828384" cy="3123918"/>
          </a:xfrm>
          <a:prstGeom prst="rect">
            <a:avLst/>
          </a:prstGeom>
        </p:spPr>
      </p:pic>
    </p:spTree>
    <p:extLst>
      <p:ext uri="{BB962C8B-B14F-4D97-AF65-F5344CB8AC3E}">
        <p14:creationId xmlns:p14="http://schemas.microsoft.com/office/powerpoint/2010/main" val="199774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4CA4-8079-93E4-1CDE-5A5405FFF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0B664-7DE1-5E1A-81C0-7977C6FAD1D2}"/>
              </a:ext>
            </a:extLst>
          </p:cNvPr>
          <p:cNvSpPr>
            <a:spLocks noGrp="1"/>
          </p:cNvSpPr>
          <p:nvPr>
            <p:ph type="title"/>
          </p:nvPr>
        </p:nvSpPr>
        <p:spPr/>
        <p:txBody>
          <a:bodyPr/>
          <a:lstStyle/>
          <a:p>
            <a:r>
              <a:rPr lang="en-US"/>
              <a:t>3. Public-key encryption working</a:t>
            </a:r>
          </a:p>
        </p:txBody>
      </p:sp>
      <p:sp>
        <p:nvSpPr>
          <p:cNvPr id="5" name="Slide Number Placeholder 4">
            <a:extLst>
              <a:ext uri="{FF2B5EF4-FFF2-40B4-BE49-F238E27FC236}">
                <a16:creationId xmlns:a16="http://schemas.microsoft.com/office/drawing/2014/main" id="{B428D9C8-E9A5-9232-A07E-F328169E5352}"/>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8" name="Content Placeholder 2">
            <a:extLst>
              <a:ext uri="{FF2B5EF4-FFF2-40B4-BE49-F238E27FC236}">
                <a16:creationId xmlns:a16="http://schemas.microsoft.com/office/drawing/2014/main" id="{70C1A993-4CAE-AB35-DAD7-D6FB1483DDFB}"/>
              </a:ext>
            </a:extLst>
          </p:cNvPr>
          <p:cNvSpPr txBox="1">
            <a:spLocks/>
          </p:cNvSpPr>
          <p:nvPr/>
        </p:nvSpPr>
        <p:spPr>
          <a:xfrm>
            <a:off x="198568" y="1464321"/>
            <a:ext cx="5897431" cy="1838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2, </a:t>
            </a:r>
            <a:r>
              <a:rPr lang="en-US" sz="2400" dirty="0" err="1"/>
              <a:t>Mã</a:t>
            </a:r>
            <a:r>
              <a:rPr lang="en-US" sz="2400" dirty="0"/>
              <a:t> </a:t>
            </a:r>
            <a:r>
              <a:rPr lang="en-US" sz="2400" dirty="0" err="1"/>
              <a:t>hóa</a:t>
            </a:r>
            <a:r>
              <a:rPr lang="en-US" sz="2400" dirty="0"/>
              <a:t>: </a:t>
            </a:r>
            <a:r>
              <a:rPr lang="en-US" sz="2400" dirty="0" err="1"/>
              <a:t>Nếu</a:t>
            </a:r>
            <a:r>
              <a:rPr lang="en-US" sz="2400" dirty="0"/>
              <a:t> </a:t>
            </a:r>
            <a:r>
              <a:rPr lang="en-US" sz="2400" dirty="0" err="1"/>
              <a:t>ai</a:t>
            </a:r>
            <a:r>
              <a:rPr lang="en-US" sz="2400" dirty="0"/>
              <a:t> </a:t>
            </a:r>
            <a:r>
              <a:rPr lang="en-US" sz="2400" dirty="0" err="1"/>
              <a:t>đó</a:t>
            </a:r>
            <a:r>
              <a:rPr lang="en-US" sz="2400" dirty="0"/>
              <a:t> </a:t>
            </a:r>
            <a:r>
              <a:rPr lang="en-US" sz="2400" dirty="0" err="1"/>
              <a:t>muốn</a:t>
            </a:r>
            <a:r>
              <a:rPr lang="en-US" sz="2400" dirty="0"/>
              <a:t> </a:t>
            </a:r>
            <a:r>
              <a:rPr lang="en-US" sz="2400" dirty="0" err="1"/>
              <a:t>gửi</a:t>
            </a:r>
            <a:r>
              <a:rPr lang="en-US" sz="2400" dirty="0"/>
              <a:t> tin </a:t>
            </a:r>
            <a:r>
              <a:rPr lang="en-US" sz="2400" dirty="0" err="1"/>
              <a:t>nhắn</a:t>
            </a:r>
            <a:r>
              <a:rPr lang="en-US" sz="2400" dirty="0"/>
              <a:t> </a:t>
            </a:r>
            <a:r>
              <a:rPr lang="en-US" sz="2400" dirty="0" err="1"/>
              <a:t>riêng</a:t>
            </a:r>
            <a:r>
              <a:rPr lang="en-US" sz="2400" dirty="0"/>
              <a:t> </a:t>
            </a:r>
            <a:r>
              <a:rPr lang="en-US" sz="2400" dirty="0" err="1"/>
              <a:t>tư</a:t>
            </a:r>
            <a:r>
              <a:rPr lang="en-US" sz="2400" dirty="0"/>
              <a:t>:</a:t>
            </a:r>
          </a:p>
          <a:p>
            <a:pPr algn="just"/>
            <a:r>
              <a:rPr lang="en-US" sz="2400" dirty="0" err="1"/>
              <a:t>Họ</a:t>
            </a:r>
            <a:r>
              <a:rPr lang="en-US" sz="2400" dirty="0"/>
              <a:t> </a:t>
            </a:r>
            <a:r>
              <a:rPr lang="en-US" sz="2400" dirty="0" err="1"/>
              <a:t>lấy</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của</a:t>
            </a:r>
            <a:r>
              <a:rPr lang="en-US" sz="2400" dirty="0"/>
              <a:t> </a:t>
            </a:r>
            <a:r>
              <a:rPr lang="en-US" sz="2400" dirty="0" err="1"/>
              <a:t>người</a:t>
            </a:r>
            <a:r>
              <a:rPr lang="en-US" sz="2400" dirty="0"/>
              <a:t> </a:t>
            </a:r>
            <a:r>
              <a:rPr lang="en-US" sz="2400" dirty="0" err="1"/>
              <a:t>nhận</a:t>
            </a:r>
            <a:r>
              <a:rPr lang="en-US" sz="2400" dirty="0"/>
              <a:t>.</a:t>
            </a:r>
          </a:p>
          <a:p>
            <a:pPr algn="just"/>
            <a:r>
              <a:rPr lang="en-US" sz="2400" dirty="0" err="1"/>
              <a:t>Họ</a:t>
            </a:r>
            <a:r>
              <a:rPr lang="en-US" sz="2400" dirty="0"/>
              <a:t> </a:t>
            </a:r>
            <a:r>
              <a:rPr lang="en-US" sz="2400" dirty="0" err="1"/>
              <a:t>mã</a:t>
            </a:r>
            <a:r>
              <a:rPr lang="en-US" sz="2400" dirty="0"/>
              <a:t> </a:t>
            </a:r>
            <a:r>
              <a:rPr lang="en-US" sz="2400" dirty="0" err="1"/>
              <a:t>hóa</a:t>
            </a:r>
            <a:r>
              <a:rPr lang="en-US" sz="2400" dirty="0"/>
              <a:t> tin </a:t>
            </a:r>
            <a:r>
              <a:rPr lang="en-US" sz="2400" dirty="0" err="1"/>
              <a:t>nhắn</a:t>
            </a:r>
            <a:r>
              <a:rPr lang="en-US" sz="2400" dirty="0"/>
              <a:t> </a:t>
            </a:r>
            <a:r>
              <a:rPr lang="en-US" sz="2400" dirty="0" err="1"/>
              <a:t>bằng</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đó</a:t>
            </a:r>
            <a:r>
              <a:rPr lang="en-US" sz="2400" dirty="0"/>
              <a:t>.</a:t>
            </a:r>
          </a:p>
          <a:p>
            <a:pPr algn="just"/>
            <a:r>
              <a:rPr lang="en-US" sz="2400" dirty="0"/>
              <a:t>Tin </a:t>
            </a:r>
            <a:r>
              <a:rPr lang="en-US" sz="2400" dirty="0" err="1"/>
              <a:t>nhắn</a:t>
            </a:r>
            <a:r>
              <a:rPr lang="en-US" sz="2400" dirty="0"/>
              <a:t> </a:t>
            </a:r>
            <a:r>
              <a:rPr lang="en-US" sz="2400" dirty="0" err="1"/>
              <a:t>được</a:t>
            </a:r>
            <a:r>
              <a:rPr lang="en-US" sz="2400" dirty="0"/>
              <a:t> </a:t>
            </a:r>
            <a:r>
              <a:rPr lang="en-US" sz="2400" dirty="0" err="1"/>
              <a:t>mã</a:t>
            </a:r>
            <a:r>
              <a:rPr lang="en-US" sz="2400" dirty="0"/>
              <a:t> </a:t>
            </a:r>
            <a:r>
              <a:rPr lang="en-US" sz="2400" dirty="0" err="1"/>
              <a:t>hóa</a:t>
            </a:r>
            <a:r>
              <a:rPr lang="en-US" sz="2400" dirty="0"/>
              <a:t> </a:t>
            </a:r>
            <a:r>
              <a:rPr lang="en-US" sz="2400" dirty="0" err="1"/>
              <a:t>được</a:t>
            </a:r>
            <a:r>
              <a:rPr lang="en-US" sz="2400" dirty="0"/>
              <a:t> </a:t>
            </a:r>
            <a:r>
              <a:rPr lang="en-US" sz="2400" dirty="0" err="1"/>
              <a:t>gửi</a:t>
            </a:r>
            <a:r>
              <a:rPr lang="en-US" sz="2400" dirty="0"/>
              <a:t> qua </a:t>
            </a:r>
            <a:r>
              <a:rPr lang="en-US" sz="2400" dirty="0" err="1"/>
              <a:t>mạng</a:t>
            </a:r>
            <a:endParaRPr lang="en-US" sz="2400" dirty="0"/>
          </a:p>
        </p:txBody>
      </p:sp>
      <p:sp>
        <p:nvSpPr>
          <p:cNvPr id="7" name="Content Placeholder 2">
            <a:extLst>
              <a:ext uri="{FF2B5EF4-FFF2-40B4-BE49-F238E27FC236}">
                <a16:creationId xmlns:a16="http://schemas.microsoft.com/office/drawing/2014/main" id="{65B5EB0B-4F9B-F646-F10F-674B53B251A0}"/>
              </a:ext>
            </a:extLst>
          </p:cNvPr>
          <p:cNvSpPr txBox="1">
            <a:spLocks/>
          </p:cNvSpPr>
          <p:nvPr/>
        </p:nvSpPr>
        <p:spPr>
          <a:xfrm>
            <a:off x="198567" y="4277474"/>
            <a:ext cx="5897431" cy="1838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t>3, </a:t>
            </a:r>
            <a:r>
              <a:rPr lang="en-US" sz="2400" dirty="0" err="1"/>
              <a:t>Giải</a:t>
            </a:r>
            <a:r>
              <a:rPr lang="en-US" sz="2400" dirty="0"/>
              <a:t> </a:t>
            </a:r>
            <a:r>
              <a:rPr lang="en-US" sz="2400" dirty="0" err="1"/>
              <a:t>mã</a:t>
            </a:r>
            <a:r>
              <a:rPr lang="en-US" sz="2400" dirty="0"/>
              <a:t>: </a:t>
            </a:r>
            <a:r>
              <a:rPr lang="en-US" sz="2400" dirty="0" err="1"/>
              <a:t>Khi</a:t>
            </a:r>
            <a:r>
              <a:rPr lang="en-US" sz="2400" dirty="0"/>
              <a:t> </a:t>
            </a:r>
            <a:r>
              <a:rPr lang="en-US" sz="2400" dirty="0" err="1"/>
              <a:t>nhận</a:t>
            </a:r>
            <a:r>
              <a:rPr lang="en-US" sz="2400" dirty="0"/>
              <a:t> </a:t>
            </a:r>
            <a:r>
              <a:rPr lang="en-US" sz="2400" dirty="0" err="1"/>
              <a:t>được</a:t>
            </a:r>
            <a:r>
              <a:rPr lang="en-US" sz="2400" dirty="0"/>
              <a:t> tin </a:t>
            </a:r>
            <a:r>
              <a:rPr lang="en-US" sz="2400" dirty="0" err="1"/>
              <a:t>nhắn</a:t>
            </a:r>
            <a:r>
              <a:rPr lang="en-US" sz="2400" dirty="0"/>
              <a:t>:</a:t>
            </a:r>
          </a:p>
          <a:p>
            <a:pPr algn="just"/>
            <a:r>
              <a:rPr lang="en-US" sz="2400" dirty="0" err="1"/>
              <a:t>Người</a:t>
            </a:r>
            <a:r>
              <a:rPr lang="en-US" sz="2400" dirty="0"/>
              <a:t> </a:t>
            </a:r>
            <a:r>
              <a:rPr lang="en-US" sz="2400" dirty="0" err="1"/>
              <a:t>nhận</a:t>
            </a:r>
            <a:r>
              <a:rPr lang="en-US" sz="2400" dirty="0"/>
              <a:t> </a:t>
            </a:r>
            <a:r>
              <a:rPr lang="en-US" sz="2400" dirty="0" err="1"/>
              <a:t>sử</a:t>
            </a:r>
            <a:r>
              <a:rPr lang="en-US" sz="2400" dirty="0"/>
              <a:t> </a:t>
            </a:r>
            <a:r>
              <a:rPr lang="en-US" sz="2400" dirty="0" err="1"/>
              <a:t>dụng</a:t>
            </a:r>
            <a:r>
              <a:rPr lang="en-US" sz="2400" dirty="0"/>
              <a:t> </a:t>
            </a:r>
            <a:r>
              <a:rPr lang="en-US" sz="2400" dirty="0" err="1"/>
              <a:t>khóa</a:t>
            </a:r>
            <a:r>
              <a:rPr lang="en-US" sz="2400" dirty="0"/>
              <a:t> </a:t>
            </a:r>
            <a:r>
              <a:rPr lang="en-US" sz="2400" dirty="0" err="1"/>
              <a:t>riêng</a:t>
            </a:r>
            <a:r>
              <a:rPr lang="en-US" sz="2400" dirty="0"/>
              <a:t> </a:t>
            </a:r>
            <a:r>
              <a:rPr lang="en-US" sz="2400" dirty="0" err="1"/>
              <a:t>tư</a:t>
            </a:r>
            <a:r>
              <a:rPr lang="en-US" sz="2400" dirty="0"/>
              <a:t> </a:t>
            </a:r>
            <a:r>
              <a:rPr lang="en-US" sz="2400" dirty="0" err="1"/>
              <a:t>của</a:t>
            </a:r>
            <a:r>
              <a:rPr lang="en-US" sz="2400" dirty="0"/>
              <a:t> </a:t>
            </a:r>
            <a:r>
              <a:rPr lang="en-US" sz="2400" dirty="0" err="1"/>
              <a:t>họ</a:t>
            </a:r>
            <a:r>
              <a:rPr lang="en-US" sz="2400" dirty="0"/>
              <a:t> </a:t>
            </a:r>
            <a:r>
              <a:rPr lang="en-US" sz="2400" dirty="0" err="1"/>
              <a:t>để</a:t>
            </a:r>
            <a:r>
              <a:rPr lang="en-US" sz="2400" dirty="0"/>
              <a:t> </a:t>
            </a:r>
            <a:r>
              <a:rPr lang="en-US" sz="2400" dirty="0" err="1"/>
              <a:t>giải</a:t>
            </a:r>
            <a:r>
              <a:rPr lang="en-US" sz="2400" dirty="0"/>
              <a:t> </a:t>
            </a:r>
            <a:r>
              <a:rPr lang="en-US" sz="2400" dirty="0" err="1"/>
              <a:t>mã</a:t>
            </a:r>
            <a:r>
              <a:rPr lang="en-US" sz="2400" dirty="0"/>
              <a:t> tin </a:t>
            </a:r>
            <a:r>
              <a:rPr lang="en-US" sz="2400" dirty="0" err="1"/>
              <a:t>nhắn</a:t>
            </a:r>
            <a:r>
              <a:rPr lang="en-US" sz="2400" dirty="0"/>
              <a:t> </a:t>
            </a:r>
            <a:r>
              <a:rPr lang="en-US" sz="2400" dirty="0" err="1"/>
              <a:t>và</a:t>
            </a:r>
            <a:r>
              <a:rPr lang="en-US" sz="2400" dirty="0"/>
              <a:t> </a:t>
            </a:r>
            <a:r>
              <a:rPr lang="en-US" sz="2400" dirty="0" err="1"/>
              <a:t>khôi</a:t>
            </a:r>
            <a:r>
              <a:rPr lang="en-US" sz="2400" dirty="0"/>
              <a:t> </a:t>
            </a:r>
            <a:r>
              <a:rPr lang="en-US" sz="2400" dirty="0" err="1"/>
              <a:t>phục</a:t>
            </a:r>
            <a:r>
              <a:rPr lang="en-US" sz="2400" dirty="0"/>
              <a:t> </a:t>
            </a:r>
            <a:r>
              <a:rPr lang="en-US" sz="2400" dirty="0" err="1"/>
              <a:t>văn</a:t>
            </a:r>
            <a:r>
              <a:rPr lang="en-US" sz="2400" dirty="0"/>
              <a:t> </a:t>
            </a:r>
            <a:r>
              <a:rPr lang="en-US" sz="2400" dirty="0" err="1"/>
              <a:t>bản</a:t>
            </a:r>
            <a:r>
              <a:rPr lang="en-US" sz="2400" dirty="0"/>
              <a:t> </a:t>
            </a:r>
            <a:r>
              <a:rPr lang="en-US" sz="2400" dirty="0" err="1"/>
              <a:t>thuần</a:t>
            </a:r>
            <a:r>
              <a:rPr lang="en-US" sz="2400" dirty="0"/>
              <a:t> </a:t>
            </a:r>
            <a:r>
              <a:rPr lang="en-US" sz="2400" dirty="0" err="1"/>
              <a:t>túy</a:t>
            </a:r>
            <a:r>
              <a:rPr lang="en-US" sz="2400" dirty="0"/>
              <a:t> ban </a:t>
            </a:r>
            <a:r>
              <a:rPr lang="en-US" sz="2400" dirty="0" err="1"/>
              <a:t>đầu</a:t>
            </a:r>
            <a:endParaRPr lang="en-US" sz="2400" dirty="0"/>
          </a:p>
        </p:txBody>
      </p:sp>
      <p:pic>
        <p:nvPicPr>
          <p:cNvPr id="10" name="Picture 9" descr="A diagram of a private key&#10;&#10;AI-generated content may be incorrect.">
            <a:extLst>
              <a:ext uri="{FF2B5EF4-FFF2-40B4-BE49-F238E27FC236}">
                <a16:creationId xmlns:a16="http://schemas.microsoft.com/office/drawing/2014/main" id="{98D16A71-1765-4809-A09F-2703C7B1D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856" y="1670763"/>
            <a:ext cx="5773310" cy="3263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348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4932-968E-FD60-7AED-52037EC9E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9237A-7CC0-3072-A7BA-5EAB06D71363}"/>
              </a:ext>
            </a:extLst>
          </p:cNvPr>
          <p:cNvSpPr>
            <a:spLocks noGrp="1"/>
          </p:cNvSpPr>
          <p:nvPr>
            <p:ph type="title"/>
          </p:nvPr>
        </p:nvSpPr>
        <p:spPr/>
        <p:txBody>
          <a:bodyPr/>
          <a:lstStyle/>
          <a:p>
            <a:r>
              <a:rPr lang="en-US"/>
              <a:t>3. Public-key encryption working</a:t>
            </a:r>
          </a:p>
        </p:txBody>
      </p:sp>
      <p:sp>
        <p:nvSpPr>
          <p:cNvPr id="5" name="Slide Number Placeholder 4">
            <a:extLst>
              <a:ext uri="{FF2B5EF4-FFF2-40B4-BE49-F238E27FC236}">
                <a16:creationId xmlns:a16="http://schemas.microsoft.com/office/drawing/2014/main" id="{C05711C2-47FB-B8FA-2AB4-2233FDF1C2E9}"/>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8" name="Content Placeholder 2">
            <a:extLst>
              <a:ext uri="{FF2B5EF4-FFF2-40B4-BE49-F238E27FC236}">
                <a16:creationId xmlns:a16="http://schemas.microsoft.com/office/drawing/2014/main" id="{98D532CB-CC83-4D07-ECEC-BF120B1FFBD0}"/>
              </a:ext>
            </a:extLst>
          </p:cNvPr>
          <p:cNvSpPr txBox="1">
            <a:spLocks/>
          </p:cNvSpPr>
          <p:nvPr/>
        </p:nvSpPr>
        <p:spPr>
          <a:xfrm>
            <a:off x="413173" y="1264296"/>
            <a:ext cx="4877283" cy="578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 </a:t>
            </a:r>
            <a:r>
              <a:rPr lang="en-US" err="1"/>
              <a:t>Hệ</a:t>
            </a:r>
            <a:r>
              <a:rPr lang="en-US"/>
              <a:t> </a:t>
            </a:r>
            <a:r>
              <a:rPr lang="en-US" err="1"/>
              <a:t>thống</a:t>
            </a:r>
            <a:r>
              <a:rPr lang="en-US"/>
              <a:t> </a:t>
            </a:r>
            <a:r>
              <a:rPr lang="en-US" err="1"/>
              <a:t>tổng</a:t>
            </a:r>
            <a:r>
              <a:rPr lang="en-US"/>
              <a:t> </a:t>
            </a:r>
            <a:r>
              <a:rPr lang="en-US" err="1"/>
              <a:t>quát</a:t>
            </a:r>
            <a:r>
              <a:rPr lang="en-US"/>
              <a:t>:</a:t>
            </a:r>
          </a:p>
        </p:txBody>
      </p:sp>
      <p:pic>
        <p:nvPicPr>
          <p:cNvPr id="6" name="Picture 5" descr="A diagram of a computer network&#10;&#10;AI-generated content may be incorrect.">
            <a:extLst>
              <a:ext uri="{FF2B5EF4-FFF2-40B4-BE49-F238E27FC236}">
                <a16:creationId xmlns:a16="http://schemas.microsoft.com/office/drawing/2014/main" id="{93884101-D300-9AAC-81F6-664BF86A7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007" y="2048071"/>
            <a:ext cx="8929986" cy="3973919"/>
          </a:xfrm>
          <a:prstGeom prst="rect">
            <a:avLst/>
          </a:prstGeom>
        </p:spPr>
      </p:pic>
    </p:spTree>
    <p:extLst>
      <p:ext uri="{BB962C8B-B14F-4D97-AF65-F5344CB8AC3E}">
        <p14:creationId xmlns:p14="http://schemas.microsoft.com/office/powerpoint/2010/main" val="139305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2D443-88DF-DC28-4B2B-9FF60172D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CB1C1-EA77-8510-73C6-811A703A9C4B}"/>
              </a:ext>
            </a:extLst>
          </p:cNvPr>
          <p:cNvSpPr>
            <a:spLocks noGrp="1"/>
          </p:cNvSpPr>
          <p:nvPr>
            <p:ph type="title"/>
          </p:nvPr>
        </p:nvSpPr>
        <p:spPr/>
        <p:txBody>
          <a:bodyPr/>
          <a:lstStyle/>
          <a:p>
            <a:r>
              <a:rPr lang="en-US"/>
              <a:t>4. </a:t>
            </a:r>
            <a:r>
              <a:rPr lang="en-US" err="1"/>
              <a:t>Đặc</a:t>
            </a:r>
            <a:r>
              <a:rPr lang="en-US"/>
              <a:t> </a:t>
            </a:r>
            <a:r>
              <a:rPr lang="en-US" err="1"/>
              <a:t>điểm</a:t>
            </a:r>
            <a:r>
              <a:rPr lang="en-US"/>
              <a:t> </a:t>
            </a:r>
            <a:r>
              <a:rPr lang="en-US" err="1"/>
              <a:t>của</a:t>
            </a:r>
            <a:r>
              <a:rPr lang="en-US"/>
              <a:t> Public Encryption key</a:t>
            </a:r>
          </a:p>
        </p:txBody>
      </p:sp>
      <p:sp>
        <p:nvSpPr>
          <p:cNvPr id="5" name="Slide Number Placeholder 4">
            <a:extLst>
              <a:ext uri="{FF2B5EF4-FFF2-40B4-BE49-F238E27FC236}">
                <a16:creationId xmlns:a16="http://schemas.microsoft.com/office/drawing/2014/main" id="{0D417BE2-A61B-A4BC-913A-637228170A45}"/>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8" name="Content Placeholder 2">
            <a:extLst>
              <a:ext uri="{FF2B5EF4-FFF2-40B4-BE49-F238E27FC236}">
                <a16:creationId xmlns:a16="http://schemas.microsoft.com/office/drawing/2014/main" id="{C9FA1B15-7238-BD08-81C8-40D457552FF5}"/>
              </a:ext>
            </a:extLst>
          </p:cNvPr>
          <p:cNvSpPr txBox="1">
            <a:spLocks/>
          </p:cNvSpPr>
          <p:nvPr/>
        </p:nvSpPr>
        <p:spPr>
          <a:xfrm>
            <a:off x="338736" y="1325562"/>
            <a:ext cx="11202100" cy="30411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err="1"/>
              <a:t>Đảm</a:t>
            </a:r>
            <a:r>
              <a:rPr lang="en-US" sz="2400" b="1" dirty="0"/>
              <a:t> </a:t>
            </a:r>
            <a:r>
              <a:rPr lang="en-US" sz="2400" b="1" dirty="0" err="1"/>
              <a:t>bảo</a:t>
            </a:r>
            <a:r>
              <a:rPr lang="en-US" sz="2400" b="1" dirty="0"/>
              <a:t> </a:t>
            </a:r>
            <a:r>
              <a:rPr lang="en-US" sz="2400" b="1" dirty="0" err="1"/>
              <a:t>bảo</a:t>
            </a:r>
            <a:r>
              <a:rPr lang="en-US" sz="2400" b="1" dirty="0"/>
              <a:t> </a:t>
            </a:r>
            <a:r>
              <a:rPr lang="en-US" sz="2400" b="1" dirty="0" err="1"/>
              <a:t>mật</a:t>
            </a:r>
            <a:r>
              <a:rPr lang="en-US" sz="2400" b="1" dirty="0"/>
              <a:t>:</a:t>
            </a:r>
            <a:r>
              <a:rPr lang="en-US" sz="2400" dirty="0"/>
              <a:t> </a:t>
            </a:r>
            <a:r>
              <a:rPr lang="en-US" sz="2400" dirty="0" err="1"/>
              <a:t>Việc</a:t>
            </a:r>
            <a:r>
              <a:rPr lang="en-US" sz="2400" dirty="0"/>
              <a:t> </a:t>
            </a:r>
            <a:r>
              <a:rPr lang="en-US" sz="2400" dirty="0" err="1"/>
              <a:t>suy</a:t>
            </a:r>
            <a:r>
              <a:rPr lang="en-US" sz="2400" dirty="0"/>
              <a:t> </a:t>
            </a:r>
            <a:r>
              <a:rPr lang="en-US" sz="2400" dirty="0" err="1"/>
              <a:t>ra</a:t>
            </a:r>
            <a:r>
              <a:rPr lang="en-US" sz="2400" dirty="0"/>
              <a:t> </a:t>
            </a:r>
            <a:r>
              <a:rPr lang="en-US" sz="2400" dirty="0" err="1"/>
              <a:t>khóa</a:t>
            </a:r>
            <a:r>
              <a:rPr lang="en-US" sz="2400" dirty="0"/>
              <a:t> </a:t>
            </a:r>
            <a:r>
              <a:rPr lang="en-US" sz="2400" dirty="0" err="1"/>
              <a:t>riêng</a:t>
            </a:r>
            <a:r>
              <a:rPr lang="en-US" sz="2400" dirty="0"/>
              <a:t> </a:t>
            </a:r>
            <a:r>
              <a:rPr lang="en-US" sz="2400" dirty="0" err="1"/>
              <a:t>từ</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là</a:t>
            </a:r>
            <a:r>
              <a:rPr lang="en-US" sz="2400" dirty="0"/>
              <a:t> </a:t>
            </a:r>
            <a:r>
              <a:rPr lang="en-US" sz="2400" dirty="0" err="1"/>
              <a:t>không</a:t>
            </a:r>
            <a:r>
              <a:rPr lang="en-US" sz="2400" dirty="0"/>
              <a:t> </a:t>
            </a:r>
            <a:r>
              <a:rPr lang="en-US" sz="2400" dirty="0" err="1"/>
              <a:t>khả</a:t>
            </a:r>
            <a:r>
              <a:rPr lang="en-US" sz="2400" dirty="0"/>
              <a:t> </a:t>
            </a:r>
            <a:r>
              <a:rPr lang="en-US" sz="2400" dirty="0" err="1"/>
              <a:t>thi</a:t>
            </a:r>
            <a:r>
              <a:rPr lang="en-US" sz="2400" dirty="0"/>
              <a:t> </a:t>
            </a:r>
            <a:r>
              <a:rPr lang="en-US" sz="2400" dirty="0" err="1"/>
              <a:t>về</a:t>
            </a:r>
            <a:r>
              <a:rPr lang="en-US" sz="2400" dirty="0"/>
              <a:t> </a:t>
            </a:r>
            <a:r>
              <a:rPr lang="en-US" sz="2400" dirty="0" err="1"/>
              <a:t>mặt</a:t>
            </a:r>
            <a:r>
              <a:rPr lang="en-US" sz="2400" dirty="0"/>
              <a:t> </a:t>
            </a:r>
            <a:r>
              <a:rPr lang="en-US" sz="2400" dirty="0" err="1"/>
              <a:t>tính</a:t>
            </a:r>
            <a:r>
              <a:rPr lang="en-US" sz="2400" dirty="0"/>
              <a:t> </a:t>
            </a:r>
            <a:r>
              <a:rPr lang="en-US" sz="2400" dirty="0" err="1"/>
              <a:t>toán</a:t>
            </a:r>
            <a:r>
              <a:rPr lang="en-US" sz="2400" dirty="0"/>
              <a:t>.</a:t>
            </a:r>
          </a:p>
          <a:p>
            <a:pPr algn="just"/>
            <a:r>
              <a:rPr lang="en-US" sz="2400" b="1" dirty="0" err="1"/>
              <a:t>Tính</a:t>
            </a:r>
            <a:r>
              <a:rPr lang="en-US" sz="2400" b="1" dirty="0"/>
              <a:t> </a:t>
            </a:r>
            <a:r>
              <a:rPr lang="en-US" sz="2400" b="1" dirty="0" err="1"/>
              <a:t>linh</a:t>
            </a:r>
            <a:r>
              <a:rPr lang="en-US" sz="2400" b="1" dirty="0"/>
              <a:t> </a:t>
            </a:r>
            <a:r>
              <a:rPr lang="en-US" sz="2400" b="1" dirty="0" err="1"/>
              <a:t>hoạt</a:t>
            </a:r>
            <a:r>
              <a:rPr lang="en-US" sz="2400" b="1" dirty="0"/>
              <a:t> </a:t>
            </a:r>
            <a:r>
              <a:rPr lang="en-US" sz="2400" b="1" dirty="0" err="1"/>
              <a:t>của</a:t>
            </a:r>
            <a:r>
              <a:rPr lang="en-US" sz="2400" b="1" dirty="0"/>
              <a:t> </a:t>
            </a:r>
            <a:r>
              <a:rPr lang="en-US" sz="2400" b="1" dirty="0" err="1"/>
              <a:t>cặp</a:t>
            </a:r>
            <a:r>
              <a:rPr lang="en-US" sz="2400" b="1" dirty="0"/>
              <a:t> </a:t>
            </a:r>
            <a:r>
              <a:rPr lang="en-US" sz="2400" b="1" dirty="0" err="1"/>
              <a:t>khóa</a:t>
            </a:r>
            <a:r>
              <a:rPr lang="en-US" sz="2400" b="1" dirty="0"/>
              <a:t>:</a:t>
            </a:r>
            <a:r>
              <a:rPr lang="en-US" sz="2400" dirty="0"/>
              <a:t> </a:t>
            </a:r>
            <a:r>
              <a:rPr lang="en-US" sz="2400" dirty="0" err="1"/>
              <a:t>Một</a:t>
            </a:r>
            <a:r>
              <a:rPr lang="en-US" sz="2400" dirty="0"/>
              <a:t> </a:t>
            </a:r>
            <a:r>
              <a:rPr lang="en-US" sz="2400" dirty="0" err="1"/>
              <a:t>khóa</a:t>
            </a:r>
            <a:r>
              <a:rPr lang="en-US" sz="2400" dirty="0"/>
              <a:t> </a:t>
            </a:r>
            <a:r>
              <a:rPr lang="en-US" sz="2400" dirty="0" err="1"/>
              <a:t>dùng</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khóa</a:t>
            </a:r>
            <a:r>
              <a:rPr lang="en-US" sz="2400" dirty="0"/>
              <a:t> </a:t>
            </a:r>
            <a:r>
              <a:rPr lang="en-US" sz="2400" dirty="0" err="1"/>
              <a:t>còn</a:t>
            </a:r>
            <a:r>
              <a:rPr lang="en-US" sz="2400" dirty="0"/>
              <a:t> </a:t>
            </a:r>
            <a:r>
              <a:rPr lang="en-US" sz="2400" dirty="0" err="1"/>
              <a:t>lại</a:t>
            </a:r>
            <a:r>
              <a:rPr lang="en-US" sz="2400" dirty="0"/>
              <a:t> </a:t>
            </a:r>
            <a:r>
              <a:rPr lang="en-US" sz="2400" dirty="0" err="1"/>
              <a:t>dùng</a:t>
            </a:r>
            <a:r>
              <a:rPr lang="en-US" sz="2400" dirty="0"/>
              <a:t> </a:t>
            </a:r>
            <a:r>
              <a:rPr lang="en-US" sz="2400" dirty="0" err="1"/>
              <a:t>để</a:t>
            </a:r>
            <a:r>
              <a:rPr lang="en-US" sz="2400" dirty="0"/>
              <a:t> </a:t>
            </a:r>
            <a:r>
              <a:rPr lang="en-US" sz="2400" dirty="0" err="1"/>
              <a:t>giải</a:t>
            </a:r>
            <a:r>
              <a:rPr lang="en-US" sz="2400" dirty="0"/>
              <a:t> </a:t>
            </a:r>
            <a:r>
              <a:rPr lang="en-US" sz="2400" dirty="0" err="1"/>
              <a:t>mã</a:t>
            </a:r>
            <a:r>
              <a:rPr lang="en-US" sz="2400" dirty="0"/>
              <a:t>, </a:t>
            </a:r>
            <a:r>
              <a:rPr lang="en-US" sz="2400" dirty="0" err="1"/>
              <a:t>hỗ</a:t>
            </a:r>
            <a:r>
              <a:rPr lang="en-US" sz="2400" dirty="0"/>
              <a:t> </a:t>
            </a:r>
            <a:r>
              <a:rPr lang="en-US" sz="2400" dirty="0" err="1"/>
              <a:t>trợ</a:t>
            </a:r>
            <a:r>
              <a:rPr lang="en-US" sz="2400" dirty="0"/>
              <a:t> </a:t>
            </a:r>
            <a:r>
              <a:rPr lang="en-US" sz="2400" dirty="0" err="1"/>
              <a:t>cả</a:t>
            </a:r>
            <a:r>
              <a:rPr lang="en-US" sz="2400" dirty="0"/>
              <a:t> </a:t>
            </a:r>
            <a:r>
              <a:rPr lang="en-US" sz="2400" dirty="0" err="1"/>
              <a:t>bảo</a:t>
            </a:r>
            <a:r>
              <a:rPr lang="en-US" sz="2400" dirty="0"/>
              <a:t> </a:t>
            </a:r>
            <a:r>
              <a:rPr lang="en-US" sz="2400" dirty="0" err="1"/>
              <a:t>mật</a:t>
            </a:r>
            <a:r>
              <a:rPr lang="en-US" sz="2400" dirty="0"/>
              <a:t> </a:t>
            </a:r>
            <a:r>
              <a:rPr lang="en-US" sz="2400" dirty="0" err="1"/>
              <a:t>và</a:t>
            </a:r>
            <a:r>
              <a:rPr lang="en-US" sz="2400" dirty="0"/>
              <a:t> </a:t>
            </a:r>
            <a:r>
              <a:rPr lang="en-US" sz="2400" dirty="0" err="1"/>
              <a:t>xác</a:t>
            </a:r>
            <a:r>
              <a:rPr lang="en-US" sz="2400" dirty="0"/>
              <a:t> </a:t>
            </a:r>
            <a:r>
              <a:rPr lang="en-US" sz="2400" dirty="0" err="1"/>
              <a:t>thực</a:t>
            </a:r>
            <a:r>
              <a:rPr lang="en-US" sz="2400" dirty="0"/>
              <a:t>.</a:t>
            </a:r>
          </a:p>
          <a:p>
            <a:pPr algn="just"/>
            <a:r>
              <a:rPr lang="en-US" sz="2400" b="1" dirty="0" err="1"/>
              <a:t>Phân</a:t>
            </a:r>
            <a:r>
              <a:rPr lang="en-US" sz="2400" b="1" dirty="0"/>
              <a:t> </a:t>
            </a:r>
            <a:r>
              <a:rPr lang="en-US" sz="2400" b="1" dirty="0" err="1"/>
              <a:t>phối</a:t>
            </a:r>
            <a:r>
              <a:rPr lang="en-US" sz="2400" b="1" dirty="0"/>
              <a:t> </a:t>
            </a:r>
            <a:r>
              <a:rPr lang="en-US" sz="2400" b="1" dirty="0" err="1"/>
              <a:t>khóa</a:t>
            </a:r>
            <a:r>
              <a:rPr lang="en-US" sz="2400" b="1" dirty="0"/>
              <a:t> </a:t>
            </a:r>
            <a:r>
              <a:rPr lang="en-US" sz="2400" b="1" dirty="0" err="1"/>
              <a:t>công</a:t>
            </a:r>
            <a:r>
              <a:rPr lang="en-US" sz="2400" b="1" dirty="0"/>
              <a:t> </a:t>
            </a:r>
            <a:r>
              <a:rPr lang="en-US" sz="2400" b="1" dirty="0" err="1"/>
              <a:t>khai</a:t>
            </a:r>
            <a:r>
              <a:rPr lang="en-US" sz="2400" b="1" dirty="0"/>
              <a:t> </a:t>
            </a:r>
            <a:r>
              <a:rPr lang="en-US" sz="2400" b="1" dirty="0" err="1"/>
              <a:t>dễ</a:t>
            </a:r>
            <a:r>
              <a:rPr lang="en-US" sz="2400" b="1" dirty="0"/>
              <a:t> </a:t>
            </a:r>
            <a:r>
              <a:rPr lang="en-US" sz="2400" b="1" dirty="0" err="1"/>
              <a:t>dàng</a:t>
            </a:r>
            <a:r>
              <a:rPr lang="en-US" sz="2400" b="1" dirty="0"/>
              <a:t>:</a:t>
            </a:r>
            <a:r>
              <a:rPr lang="en-US" sz="2400" dirty="0"/>
              <a:t> </a:t>
            </a:r>
            <a:r>
              <a:rPr lang="en-US" sz="2400" dirty="0" err="1"/>
              <a:t>Khóa</a:t>
            </a:r>
            <a:r>
              <a:rPr lang="en-US" sz="2400" dirty="0"/>
              <a:t> </a:t>
            </a:r>
            <a:r>
              <a:rPr lang="en-US" sz="2400" dirty="0" err="1"/>
              <a:t>công</a:t>
            </a:r>
            <a:r>
              <a:rPr lang="en-US" sz="2400" dirty="0"/>
              <a:t> </a:t>
            </a:r>
            <a:r>
              <a:rPr lang="en-US" sz="2400" dirty="0" err="1"/>
              <a:t>khai</a:t>
            </a:r>
            <a:r>
              <a:rPr lang="en-US" sz="2400" dirty="0"/>
              <a:t> </a:t>
            </a:r>
            <a:r>
              <a:rPr lang="en-US" sz="2400" dirty="0" err="1"/>
              <a:t>có</a:t>
            </a:r>
            <a:r>
              <a:rPr lang="en-US" sz="2400" dirty="0"/>
              <a:t> </a:t>
            </a:r>
            <a:r>
              <a:rPr lang="en-US" sz="2400" dirty="0" err="1"/>
              <a:t>thể</a:t>
            </a:r>
            <a:r>
              <a:rPr lang="en-US" sz="2400" dirty="0"/>
              <a:t> chia </a:t>
            </a:r>
            <a:r>
              <a:rPr lang="en-US" sz="2400" dirty="0" err="1"/>
              <a:t>sẻ</a:t>
            </a:r>
            <a:r>
              <a:rPr lang="en-US" sz="2400" dirty="0"/>
              <a:t> </a:t>
            </a:r>
            <a:r>
              <a:rPr lang="en-US" sz="2400" dirty="0" err="1"/>
              <a:t>tự</a:t>
            </a:r>
            <a:r>
              <a:rPr lang="en-US" sz="2400" dirty="0"/>
              <a:t> do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và</a:t>
            </a:r>
            <a:r>
              <a:rPr lang="en-US" sz="2400" dirty="0"/>
              <a:t> </a:t>
            </a:r>
            <a:r>
              <a:rPr lang="en-US" sz="2400" dirty="0" err="1"/>
              <a:t>xác</a:t>
            </a:r>
            <a:r>
              <a:rPr lang="en-US" sz="2400" dirty="0"/>
              <a:t> minh </a:t>
            </a:r>
            <a:r>
              <a:rPr lang="en-US" sz="2400" dirty="0" err="1"/>
              <a:t>chữ</a:t>
            </a:r>
            <a:r>
              <a:rPr lang="en-US" sz="2400" dirty="0"/>
              <a:t> </a:t>
            </a:r>
            <a:r>
              <a:rPr lang="en-US" sz="2400" dirty="0" err="1"/>
              <a:t>ký</a:t>
            </a:r>
            <a:r>
              <a:rPr lang="en-US" sz="2400" dirty="0"/>
              <a:t> </a:t>
            </a:r>
            <a:r>
              <a:rPr lang="en-US" sz="2400" dirty="0" err="1"/>
              <a:t>số</a:t>
            </a:r>
            <a:r>
              <a:rPr lang="en-US" sz="2400" dirty="0"/>
              <a:t>.</a:t>
            </a:r>
          </a:p>
          <a:p>
            <a:pPr algn="just"/>
            <a:r>
              <a:rPr lang="vi-VN" sz="2400" b="1" dirty="0"/>
              <a:t>Bảo mật khóa riêng:</a:t>
            </a:r>
            <a:r>
              <a:rPr lang="vi-VN" sz="2400" dirty="0"/>
              <a:t> Khóa riêng được giữ bí mật, chỉ chủ sở hữu mới có thể giải mã hoặc tạo chữ ký số hợp lệ.</a:t>
            </a:r>
            <a:endParaRPr lang="en-US" sz="2400" dirty="0"/>
          </a:p>
          <a:p>
            <a:pPr algn="just"/>
            <a:r>
              <a:rPr lang="en-US" sz="2400" b="1" dirty="0" err="1"/>
              <a:t>Nền</a:t>
            </a:r>
            <a:r>
              <a:rPr lang="en-US" sz="2400" b="1" dirty="0"/>
              <a:t> </a:t>
            </a:r>
            <a:r>
              <a:rPr lang="en-US" sz="2400" b="1" dirty="0" err="1"/>
              <a:t>tảng</a:t>
            </a:r>
            <a:r>
              <a:rPr lang="en-US" sz="2400" b="1" dirty="0"/>
              <a:t> </a:t>
            </a:r>
            <a:r>
              <a:rPr lang="en-US" sz="2400" b="1" dirty="0" err="1"/>
              <a:t>của</a:t>
            </a:r>
            <a:r>
              <a:rPr lang="en-US" sz="2400" b="1" dirty="0"/>
              <a:t> RSA:</a:t>
            </a:r>
            <a:r>
              <a:rPr lang="en-US" sz="2400" dirty="0"/>
              <a:t> RSA </a:t>
            </a:r>
            <a:r>
              <a:rPr lang="en-US" sz="2400" dirty="0" err="1"/>
              <a:t>dựa</a:t>
            </a:r>
            <a:r>
              <a:rPr lang="en-US" sz="2400" dirty="0"/>
              <a:t> </a:t>
            </a:r>
            <a:r>
              <a:rPr lang="en-US" sz="2400" dirty="0" err="1"/>
              <a:t>trên</a:t>
            </a:r>
            <a:r>
              <a:rPr lang="en-US" sz="2400" dirty="0"/>
              <a:t> </a:t>
            </a:r>
            <a:r>
              <a:rPr lang="en-US" sz="2400" dirty="0" err="1"/>
              <a:t>độ</a:t>
            </a:r>
            <a:r>
              <a:rPr lang="en-US" sz="2400" dirty="0"/>
              <a:t> </a:t>
            </a:r>
            <a:r>
              <a:rPr lang="en-US" sz="2400" dirty="0" err="1"/>
              <a:t>khó</a:t>
            </a:r>
            <a:r>
              <a:rPr lang="en-US" sz="2400" dirty="0"/>
              <a:t> </a:t>
            </a:r>
            <a:r>
              <a:rPr lang="en-US" sz="2400" dirty="0" err="1"/>
              <a:t>của</a:t>
            </a:r>
            <a:r>
              <a:rPr lang="en-US" sz="2400" dirty="0"/>
              <a:t> </a:t>
            </a:r>
            <a:r>
              <a:rPr lang="en-US" sz="2400" dirty="0" err="1"/>
              <a:t>bài</a:t>
            </a:r>
            <a:r>
              <a:rPr lang="en-US" sz="2400" dirty="0"/>
              <a:t> </a:t>
            </a:r>
            <a:r>
              <a:rPr lang="en-US" sz="2400" dirty="0" err="1"/>
              <a:t>toán</a:t>
            </a:r>
            <a:r>
              <a:rPr lang="en-US" sz="2400" dirty="0"/>
              <a:t> </a:t>
            </a:r>
            <a:r>
              <a:rPr lang="en-US" sz="2400" dirty="0" err="1"/>
              <a:t>phân</a:t>
            </a:r>
            <a:r>
              <a:rPr lang="en-US" sz="2400" dirty="0"/>
              <a:t> </a:t>
            </a:r>
            <a:r>
              <a:rPr lang="en-US" sz="2400" dirty="0" err="1"/>
              <a:t>tích</a:t>
            </a:r>
            <a:r>
              <a:rPr lang="en-US" sz="2400" dirty="0"/>
              <a:t> </a:t>
            </a:r>
            <a:r>
              <a:rPr lang="en-US" sz="2400" dirty="0" err="1"/>
              <a:t>số</a:t>
            </a:r>
            <a:r>
              <a:rPr lang="en-US" sz="2400" dirty="0"/>
              <a:t> </a:t>
            </a:r>
            <a:r>
              <a:rPr lang="en-US" sz="2400" dirty="0" err="1"/>
              <a:t>nguyên</a:t>
            </a:r>
            <a:r>
              <a:rPr lang="en-US" sz="2400" dirty="0"/>
              <a:t> </a:t>
            </a:r>
            <a:r>
              <a:rPr lang="en-US" sz="2400" dirty="0" err="1"/>
              <a:t>lớn</a:t>
            </a:r>
            <a:r>
              <a:rPr lang="en-US" sz="2400" dirty="0"/>
              <a:t> </a:t>
            </a:r>
            <a:r>
              <a:rPr lang="en-US" sz="2400" dirty="0" err="1"/>
              <a:t>thành</a:t>
            </a:r>
            <a:r>
              <a:rPr lang="en-US" sz="2400" dirty="0"/>
              <a:t> </a:t>
            </a:r>
            <a:r>
              <a:rPr lang="en-US" sz="2400" dirty="0" err="1"/>
              <a:t>thừa</a:t>
            </a:r>
            <a:r>
              <a:rPr lang="en-US" sz="2400" dirty="0"/>
              <a:t> </a:t>
            </a:r>
            <a:r>
              <a:rPr lang="en-US" sz="2400" dirty="0" err="1"/>
              <a:t>số</a:t>
            </a:r>
            <a:r>
              <a:rPr lang="en-US" sz="2400" dirty="0"/>
              <a:t> </a:t>
            </a:r>
            <a:r>
              <a:rPr lang="en-US" sz="2400" dirty="0" err="1"/>
              <a:t>nguyên</a:t>
            </a:r>
            <a:r>
              <a:rPr lang="en-US" sz="2400" dirty="0"/>
              <a:t> </a:t>
            </a:r>
            <a:r>
              <a:rPr lang="en-US" sz="2400" dirty="0" err="1"/>
              <a:t>tố</a:t>
            </a:r>
            <a:r>
              <a:rPr lang="en-US" sz="2400" dirty="0"/>
              <a:t>.</a:t>
            </a:r>
          </a:p>
        </p:txBody>
      </p:sp>
    </p:spTree>
    <p:extLst>
      <p:ext uri="{BB962C8B-B14F-4D97-AF65-F5344CB8AC3E}">
        <p14:creationId xmlns:p14="http://schemas.microsoft.com/office/powerpoint/2010/main" val="4001619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3e7d37e-6277-43fe-82e9-e3545906d06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185D3CB59F5A44959B6738CCBDC2FB" ma:contentTypeVersion="9" ma:contentTypeDescription="Create a new document." ma:contentTypeScope="" ma:versionID="e5d53013ada02ba7fc6ef094c63f6e66">
  <xsd:schema xmlns:xsd="http://www.w3.org/2001/XMLSchema" xmlns:xs="http://www.w3.org/2001/XMLSchema" xmlns:p="http://schemas.microsoft.com/office/2006/metadata/properties" xmlns:ns2="e3e7d37e-6277-43fe-82e9-e3545906d066" targetNamespace="http://schemas.microsoft.com/office/2006/metadata/properties" ma:root="true" ma:fieldsID="5fc5e50bdb3de209fd633baf50598ae5" ns2:_="">
    <xsd:import namespace="e3e7d37e-6277-43fe-82e9-e3545906d06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e7d37e-6277-43fe-82e9-e3545906d0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10A0F2-FAE5-426A-BC69-4B10D41FB09C}">
  <ds:schemaRefs>
    <ds:schemaRef ds:uri="http://schemas.openxmlformats.org/package/2006/metadata/core-properties"/>
    <ds:schemaRef ds:uri="http://purl.org/dc/dcmitype/"/>
    <ds:schemaRef ds:uri="b56721c0-6b3a-4e4c-8183-0c81254e71b1"/>
    <ds:schemaRef ds:uri="2dd14a5b-7585-47f3-b208-26920f442fab"/>
    <ds:schemaRef ds:uri="http://schemas.microsoft.com/office/2006/documentManagement/types"/>
    <ds:schemaRef ds:uri="http://purl.org/dc/terms/"/>
    <ds:schemaRef ds:uri="http://purl.org/dc/elements/1.1/"/>
    <ds:schemaRef ds:uri="http://www.w3.org/XML/1998/namespace"/>
    <ds:schemaRef ds:uri="http://schemas.microsoft.com/office/infopath/2007/PartnerControls"/>
    <ds:schemaRef ds:uri="http://schemas.microsoft.com/office/2006/metadata/properties"/>
    <ds:schemaRef ds:uri="e3e7d37e-6277-43fe-82e9-e3545906d066"/>
  </ds:schemaRefs>
</ds:datastoreItem>
</file>

<file path=customXml/itemProps2.xml><?xml version="1.0" encoding="utf-8"?>
<ds:datastoreItem xmlns:ds="http://schemas.openxmlformats.org/officeDocument/2006/customXml" ds:itemID="{9A8EA766-0719-4F0D-8BD3-8DEB6960D4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e7d37e-6277-43fe-82e9-e3545906d0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D3AE11-23AE-4AF6-8E51-A9B134D8CA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TotalTime>
  <Words>1541</Words>
  <Application>Microsoft Office PowerPoint</Application>
  <PresentationFormat>Màn hình rộng</PresentationFormat>
  <Paragraphs>116</Paragraphs>
  <Slides>17</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17</vt:i4>
      </vt:variant>
    </vt:vector>
  </HeadingPairs>
  <TitlesOfParts>
    <vt:vector size="24" baseType="lpstr">
      <vt:lpstr>Arial</vt:lpstr>
      <vt:lpstr>Calibri</vt:lpstr>
      <vt:lpstr>Cambria Math</vt:lpstr>
      <vt:lpstr>Lato</vt:lpstr>
      <vt:lpstr>Wingdings</vt:lpstr>
      <vt:lpstr>Wingdings,Sans-Serif</vt:lpstr>
      <vt:lpstr>Office Theme</vt:lpstr>
      <vt:lpstr>Bản trình bày PowerPoint</vt:lpstr>
      <vt:lpstr>Bản trình bày PowerPoint</vt:lpstr>
      <vt:lpstr>1. Tổng quan về public-key</vt:lpstr>
      <vt:lpstr>1. Tổng quan về public-key</vt:lpstr>
      <vt:lpstr>2. Hệ mã hóa công khai</vt:lpstr>
      <vt:lpstr>3. Public-key encryption working</vt:lpstr>
      <vt:lpstr>3. Public-key encryption working</vt:lpstr>
      <vt:lpstr>3. Public-key encryption working</vt:lpstr>
      <vt:lpstr>4. Đặc điểm của Public Encryption key</vt:lpstr>
      <vt:lpstr>4. Hạn chế của Public Encryption key  </vt:lpstr>
      <vt:lpstr>5. Ứng dụng của Public Encryption key   </vt:lpstr>
      <vt:lpstr>THUẬT TOÁN RSA</vt:lpstr>
      <vt:lpstr>THUẬT TOÁN RSA</vt:lpstr>
      <vt:lpstr>THUẬT TOÁN RSA</vt:lpstr>
      <vt:lpstr>THUẬT TOÁN RSA</vt:lpstr>
      <vt:lpstr>THUẬT TOÁN RSA</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Van Thang 20224144</cp:lastModifiedBy>
  <cp:revision>36</cp:revision>
  <dcterms:created xsi:type="dcterms:W3CDTF">2021-05-28T04:32:29Z</dcterms:created>
  <dcterms:modified xsi:type="dcterms:W3CDTF">2025-12-22T07:03:51Z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0x0101006A185D3CB59F5A44959B6738CCBDC2FB</vt:lpwstr>
  </property>
  <property fmtid="{D5CDD505-2E9C-101B-9397-08002B2CF9AE}" pid="3" name="MediaServiceImageTags">
    <vt:lpwstr/>
  </property>
</Properties>
</file>